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5F0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8"/>
          </a:solidFill>
          <a:ln w="12700">
            <a:solidFill>
              <a:srgbClr val="F5F0E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74320"/>
            <a:ext cx="7315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0E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SLAD</a:t>
            </a:r>
            <a:endParaRPr lang="en-US" sz="800" dirty="0"/>
          </a:p>
        </p:txBody>
      </p:sp>
      <p:sp>
        <p:nvSpPr>
          <p:cNvPr id="4" name="Shape 2"/>
          <p:cNvSpPr/>
          <p:nvPr/>
        </p:nvSpPr>
        <p:spPr>
          <a:xfrm>
            <a:off x="1325880" y="356616"/>
            <a:ext cx="1920240" cy="0"/>
          </a:xfrm>
          <a:prstGeom prst="line">
            <a:avLst/>
          </a:prstGeom>
          <a:noFill/>
          <a:ln w="9525">
            <a:solidFill>
              <a:srgbClr val="D8D1C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617720" y="274320"/>
            <a:ext cx="30175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656B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PILOT BRAND GUIDE</a:t>
            </a:r>
            <a:endParaRPr lang="en-US" sz="750" dirty="0"/>
          </a:p>
        </p:txBody>
      </p:sp>
      <p:sp>
        <p:nvSpPr>
          <p:cNvPr id="6" name="Shape 4"/>
          <p:cNvSpPr/>
          <p:nvPr/>
        </p:nvSpPr>
        <p:spPr>
          <a:xfrm>
            <a:off x="8961120" y="356616"/>
            <a:ext cx="1737360" cy="0"/>
          </a:xfrm>
          <a:prstGeom prst="line">
            <a:avLst/>
          </a:prstGeom>
          <a:noFill/>
          <a:ln w="9525">
            <a:solidFill>
              <a:srgbClr val="D8D1C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1018520" y="274320"/>
            <a:ext cx="7315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656B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750" dirty="0"/>
          </a:p>
        </p:txBody>
      </p:sp>
      <p:sp>
        <p:nvSpPr>
          <p:cNvPr id="8" name="Shape 6"/>
          <p:cNvSpPr/>
          <p:nvPr/>
        </p:nvSpPr>
        <p:spPr>
          <a:xfrm>
            <a:off x="502920" y="6437376"/>
            <a:ext cx="2926080" cy="0"/>
          </a:xfrm>
          <a:prstGeom prst="line">
            <a:avLst/>
          </a:prstGeom>
          <a:noFill/>
          <a:ln w="9525">
            <a:solidFill>
              <a:srgbClr val="D8D1C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703320" y="6355080"/>
            <a:ext cx="4800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56B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ДЕНИМ. ЖЕНЩИНЫ. СВОБОДА ВЫБОРА.</a:t>
            </a:r>
            <a:endParaRPr lang="en-US" sz="700" dirty="0"/>
          </a:p>
        </p:txBody>
      </p:sp>
      <p:sp>
        <p:nvSpPr>
          <p:cNvPr id="10" name="Shape 8"/>
          <p:cNvSpPr/>
          <p:nvPr/>
        </p:nvSpPr>
        <p:spPr>
          <a:xfrm>
            <a:off x="8915400" y="6437376"/>
            <a:ext cx="2103120" cy="0"/>
          </a:xfrm>
          <a:prstGeom prst="line">
            <a:avLst/>
          </a:prstGeom>
          <a:noFill/>
          <a:ln w="9525">
            <a:solidFill>
              <a:srgbClr val="D8D1C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5800" y="841248"/>
            <a:ext cx="2377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656B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PILOT v1.0</a:t>
            </a:r>
            <a:endParaRPr lang="en-US" sz="750" dirty="0"/>
          </a:p>
        </p:txBody>
      </p:sp>
      <p:sp>
        <p:nvSpPr>
          <p:cNvPr id="12" name="Shape 10"/>
          <p:cNvSpPr/>
          <p:nvPr/>
        </p:nvSpPr>
        <p:spPr>
          <a:xfrm>
            <a:off x="685800" y="1115568"/>
            <a:ext cx="411480" cy="0"/>
          </a:xfrm>
          <a:prstGeom prst="line">
            <a:avLst/>
          </a:prstGeom>
          <a:noFill/>
          <a:ln w="12700">
            <a:solidFill>
              <a:srgbClr val="656B7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85800" y="1170432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0E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SLAD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685800" y="1783080"/>
            <a:ext cx="5120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E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Pilot Brand Guide</a:t>
            </a:r>
            <a:endParaRPr lang="en-US" sz="3200" dirty="0"/>
          </a:p>
        </p:txBody>
      </p:sp>
      <p:sp>
        <p:nvSpPr>
          <p:cNvPr id="15" name="Text 13"/>
          <p:cNvSpPr/>
          <p:nvPr/>
        </p:nvSpPr>
        <p:spPr>
          <a:xfrm>
            <a:off x="685800" y="2423160"/>
            <a:ext cx="4754880" cy="6217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656B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активов для проверки культурного кода «Мне подходит»</a:t>
            </a:r>
            <a:endParaRPr lang="en-US" sz="1700" dirty="0"/>
          </a:p>
        </p:txBody>
      </p:sp>
      <p:sp>
        <p:nvSpPr>
          <p:cNvPr id="16" name="Shape 14"/>
          <p:cNvSpPr/>
          <p:nvPr/>
        </p:nvSpPr>
        <p:spPr>
          <a:xfrm>
            <a:off x="685800" y="3337560"/>
            <a:ext cx="960120" cy="0"/>
          </a:xfrm>
          <a:prstGeom prst="line">
            <a:avLst/>
          </a:prstGeom>
          <a:noFill/>
          <a:ln w="15240">
            <a:solidFill>
              <a:srgbClr val="0E1B2D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85800" y="3584448"/>
            <a:ext cx="49377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0E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SLAD не говорит женщине, что ей подходит.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rgbClr val="0E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SLAD возвращает ей право решить это самой.</a:t>
            </a:r>
            <a:endParaRPr lang="en-US" sz="2000" dirty="0"/>
          </a:p>
        </p:txBody>
      </p:sp>
      <p:pic>
        <p:nvPicPr>
          <p:cNvPr id="18" name="Image 0" descr="/mnt/data/ghostwriter_images/generated/a_clean_minimal_editorial_brand_board_poster_l_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80110" y="932688"/>
            <a:ext cx="4207740" cy="5257800"/>
          </a:xfrm>
          <a:prstGeom prst="rect">
            <a:avLst/>
          </a:prstGeom>
          <a:effectLst>
            <a:outerShdw sx="100000" sy="100000" kx="0" ky="0" algn="bl" rotWithShape="0" blurRad="31750" dist="19050" dir="2700000">
              <a:srgbClr val="000000">
                <a:alpha val="14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0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8"/>
          </a:solidFill>
          <a:ln w="12700">
            <a:solidFill>
              <a:srgbClr val="F5F0E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74320"/>
            <a:ext cx="7315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0E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SLAD</a:t>
            </a:r>
            <a:endParaRPr lang="en-US" sz="800" dirty="0"/>
          </a:p>
        </p:txBody>
      </p:sp>
      <p:sp>
        <p:nvSpPr>
          <p:cNvPr id="4" name="Shape 2"/>
          <p:cNvSpPr/>
          <p:nvPr/>
        </p:nvSpPr>
        <p:spPr>
          <a:xfrm>
            <a:off x="1325880" y="356616"/>
            <a:ext cx="1920240" cy="0"/>
          </a:xfrm>
          <a:prstGeom prst="line">
            <a:avLst/>
          </a:prstGeom>
          <a:noFill/>
          <a:ln w="9525">
            <a:solidFill>
              <a:srgbClr val="D8D1C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617720" y="274320"/>
            <a:ext cx="30175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656B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STRATEGIC HYPOTHESIS</a:t>
            </a:r>
            <a:endParaRPr lang="en-US" sz="750" dirty="0"/>
          </a:p>
        </p:txBody>
      </p:sp>
      <p:sp>
        <p:nvSpPr>
          <p:cNvPr id="6" name="Shape 4"/>
          <p:cNvSpPr/>
          <p:nvPr/>
        </p:nvSpPr>
        <p:spPr>
          <a:xfrm>
            <a:off x="8961120" y="356616"/>
            <a:ext cx="1737360" cy="0"/>
          </a:xfrm>
          <a:prstGeom prst="line">
            <a:avLst/>
          </a:prstGeom>
          <a:noFill/>
          <a:ln w="9525">
            <a:solidFill>
              <a:srgbClr val="D8D1C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1018520" y="274320"/>
            <a:ext cx="7315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656B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750" dirty="0"/>
          </a:p>
        </p:txBody>
      </p:sp>
      <p:sp>
        <p:nvSpPr>
          <p:cNvPr id="8" name="Shape 6"/>
          <p:cNvSpPr/>
          <p:nvPr/>
        </p:nvSpPr>
        <p:spPr>
          <a:xfrm>
            <a:off x="502920" y="6437376"/>
            <a:ext cx="2926080" cy="0"/>
          </a:xfrm>
          <a:prstGeom prst="line">
            <a:avLst/>
          </a:prstGeom>
          <a:noFill/>
          <a:ln w="9525">
            <a:solidFill>
              <a:srgbClr val="D8D1C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703320" y="6355080"/>
            <a:ext cx="4800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56B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ДЕНИМ. ЖЕНЩИНЫ. СВОБОДА ВЫБОРА.</a:t>
            </a:r>
            <a:endParaRPr lang="en-US" sz="700" dirty="0"/>
          </a:p>
        </p:txBody>
      </p:sp>
      <p:sp>
        <p:nvSpPr>
          <p:cNvPr id="10" name="Shape 8"/>
          <p:cNvSpPr/>
          <p:nvPr/>
        </p:nvSpPr>
        <p:spPr>
          <a:xfrm>
            <a:off x="8915400" y="6437376"/>
            <a:ext cx="2103120" cy="0"/>
          </a:xfrm>
          <a:prstGeom prst="line">
            <a:avLst/>
          </a:prstGeom>
          <a:noFill/>
          <a:ln w="9525">
            <a:solidFill>
              <a:srgbClr val="D8D1C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5800" y="86868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E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тестирует пилот</a:t>
            </a:r>
            <a:endParaRPr lang="en-US" sz="3100" dirty="0"/>
          </a:p>
        </p:txBody>
      </p:sp>
      <p:sp>
        <p:nvSpPr>
          <p:cNvPr id="12" name="Text 10"/>
          <p:cNvSpPr/>
          <p:nvPr/>
        </p:nvSpPr>
        <p:spPr>
          <a:xfrm>
            <a:off x="685800" y="1609344"/>
            <a:ext cx="804672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656B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новую айдентику и не рекламную кампанию, а способность бренда дать женщине язык собственного выбора.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22960" y="2240280"/>
            <a:ext cx="4160520" cy="20116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3300" b="1" dirty="0">
                <a:solidFill>
                  <a:srgbClr val="0E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«Подхожу ли я?»</a:t>
            </a:r>
            <a:endParaRPr lang="en-US" sz="3300" dirty="0"/>
          </a:p>
          <a:p>
            <a:pPr indent="0" marL="0">
              <a:buNone/>
            </a:pPr>
            <a:r>
              <a:rPr lang="en-US" sz="3300" b="1" dirty="0">
                <a:solidFill>
                  <a:srgbClr val="0E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3300" dirty="0"/>
          </a:p>
          <a:p>
            <a:pPr indent="0" marL="0">
              <a:buNone/>
            </a:pPr>
            <a:r>
              <a:rPr lang="en-US" sz="3300" b="1" dirty="0">
                <a:solidFill>
                  <a:srgbClr val="0E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«Подходит ли это мне?»</a:t>
            </a:r>
            <a:endParaRPr lang="en-US" sz="3300" dirty="0"/>
          </a:p>
        </p:txBody>
      </p:sp>
      <p:sp>
        <p:nvSpPr>
          <p:cNvPr id="14" name="Shape 12"/>
          <p:cNvSpPr/>
          <p:nvPr/>
        </p:nvSpPr>
        <p:spPr>
          <a:xfrm>
            <a:off x="5394960" y="2148840"/>
            <a:ext cx="0" cy="3246120"/>
          </a:xfrm>
          <a:prstGeom prst="line">
            <a:avLst/>
          </a:prstGeom>
          <a:noFill/>
          <a:ln w="12700">
            <a:solidFill>
              <a:srgbClr val="D8D1C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806440" y="2148840"/>
            <a:ext cx="2560320" cy="2286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656B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гипотеза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5806440" y="2487168"/>
            <a:ext cx="5120640" cy="80467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0E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Женщина готова перейти от оценки себя к оценке вещи — и использовать этот язык в собственных историях.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5806440" y="3566160"/>
            <a:ext cx="5074920" cy="9144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656B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фраза «мне подходит» начнёт жить вне прямого задания бренда, у SLAD появляется собственный культурный код.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5806440" y="4800600"/>
            <a:ext cx="3657600" cy="0"/>
          </a:xfrm>
          <a:prstGeom prst="line">
            <a:avLst/>
          </a:prstGeom>
          <a:noFill/>
          <a:ln w="12700">
            <a:solidFill>
              <a:srgbClr val="D8D1C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806440" y="5029200"/>
            <a:ext cx="5029200" cy="3200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E34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сдвиг: соответствовать → выбирать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0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8"/>
          </a:solidFill>
          <a:ln w="12700">
            <a:solidFill>
              <a:srgbClr val="F5F0E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74320"/>
            <a:ext cx="7315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0E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SLAD</a:t>
            </a:r>
            <a:endParaRPr lang="en-US" sz="800" dirty="0"/>
          </a:p>
        </p:txBody>
      </p:sp>
      <p:sp>
        <p:nvSpPr>
          <p:cNvPr id="4" name="Shape 2"/>
          <p:cNvSpPr/>
          <p:nvPr/>
        </p:nvSpPr>
        <p:spPr>
          <a:xfrm>
            <a:off x="1325880" y="356616"/>
            <a:ext cx="1920240" cy="0"/>
          </a:xfrm>
          <a:prstGeom prst="line">
            <a:avLst/>
          </a:prstGeom>
          <a:noFill/>
          <a:ln w="9525">
            <a:solidFill>
              <a:srgbClr val="D8D1C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617720" y="274320"/>
            <a:ext cx="30175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656B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SEMANTIC CORE</a:t>
            </a:r>
            <a:endParaRPr lang="en-US" sz="750" dirty="0"/>
          </a:p>
        </p:txBody>
      </p:sp>
      <p:sp>
        <p:nvSpPr>
          <p:cNvPr id="6" name="Shape 4"/>
          <p:cNvSpPr/>
          <p:nvPr/>
        </p:nvSpPr>
        <p:spPr>
          <a:xfrm>
            <a:off x="8961120" y="356616"/>
            <a:ext cx="1737360" cy="0"/>
          </a:xfrm>
          <a:prstGeom prst="line">
            <a:avLst/>
          </a:prstGeom>
          <a:noFill/>
          <a:ln w="9525">
            <a:solidFill>
              <a:srgbClr val="D8D1C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1018520" y="274320"/>
            <a:ext cx="7315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656B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750" dirty="0"/>
          </a:p>
        </p:txBody>
      </p:sp>
      <p:sp>
        <p:nvSpPr>
          <p:cNvPr id="8" name="Shape 6"/>
          <p:cNvSpPr/>
          <p:nvPr/>
        </p:nvSpPr>
        <p:spPr>
          <a:xfrm>
            <a:off x="502920" y="6437376"/>
            <a:ext cx="2926080" cy="0"/>
          </a:xfrm>
          <a:prstGeom prst="line">
            <a:avLst/>
          </a:prstGeom>
          <a:noFill/>
          <a:ln w="9525">
            <a:solidFill>
              <a:srgbClr val="D8D1C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703320" y="6355080"/>
            <a:ext cx="4800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56B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ДЕНИМ. ЖЕНЩИНЫ. СВОБОДА ВЫБОРА.</a:t>
            </a:r>
            <a:endParaRPr lang="en-US" sz="700" dirty="0"/>
          </a:p>
        </p:txBody>
      </p:sp>
      <p:sp>
        <p:nvSpPr>
          <p:cNvPr id="10" name="Shape 8"/>
          <p:cNvSpPr/>
          <p:nvPr/>
        </p:nvSpPr>
        <p:spPr>
          <a:xfrm>
            <a:off x="8915400" y="6437376"/>
            <a:ext cx="2103120" cy="0"/>
          </a:xfrm>
          <a:prstGeom prst="line">
            <a:avLst/>
          </a:prstGeom>
          <a:noFill/>
          <a:ln w="9525">
            <a:solidFill>
              <a:srgbClr val="D8D1C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5800" y="868680"/>
            <a:ext cx="7955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0E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Смысловое ядро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685800" y="1609344"/>
            <a:ext cx="795528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656B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Продуктовая идея «джинсы, которые садятся» становится доказательством более широкой позиции.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914400" y="2176272"/>
            <a:ext cx="26974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56B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КОД</a:t>
            </a:r>
            <a:endParaRPr lang="en-US" sz="850" dirty="0"/>
          </a:p>
        </p:txBody>
      </p:sp>
      <p:sp>
        <p:nvSpPr>
          <p:cNvPr id="14" name="Text 12"/>
          <p:cNvSpPr/>
          <p:nvPr/>
        </p:nvSpPr>
        <p:spPr>
          <a:xfrm>
            <a:off x="914400" y="2523744"/>
            <a:ext cx="77724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E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 сама решаю, что мне подходит.</a:t>
            </a:r>
            <a:endParaRPr lang="en-US" sz="2800" dirty="0"/>
          </a:p>
        </p:txBody>
      </p:sp>
      <p:sp>
        <p:nvSpPr>
          <p:cNvPr id="15" name="Shape 13"/>
          <p:cNvSpPr/>
          <p:nvPr/>
        </p:nvSpPr>
        <p:spPr>
          <a:xfrm>
            <a:off x="914400" y="3291840"/>
            <a:ext cx="8961120" cy="0"/>
          </a:xfrm>
          <a:prstGeom prst="line">
            <a:avLst/>
          </a:prstGeom>
          <a:noFill/>
          <a:ln w="11430">
            <a:solidFill>
              <a:srgbClr val="D8D1C6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14400" y="3593592"/>
            <a:ext cx="26974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56B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БРЕНДОВАЯ ФОРМУЛА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914400" y="3941064"/>
            <a:ext cx="77724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0E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тебе. Не наоборот.</a:t>
            </a:r>
            <a:endParaRPr lang="en-US" sz="2500" dirty="0"/>
          </a:p>
        </p:txBody>
      </p:sp>
      <p:sp>
        <p:nvSpPr>
          <p:cNvPr id="18" name="Shape 16"/>
          <p:cNvSpPr/>
          <p:nvPr/>
        </p:nvSpPr>
        <p:spPr>
          <a:xfrm>
            <a:off x="914400" y="4709160"/>
            <a:ext cx="8961120" cy="0"/>
          </a:xfrm>
          <a:prstGeom prst="line">
            <a:avLst/>
          </a:prstGeom>
          <a:noFill/>
          <a:ln w="11430">
            <a:solidFill>
              <a:srgbClr val="D8D1C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14400" y="5010912"/>
            <a:ext cx="26974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56B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ПРОДУКТОВОЕ ДОКАЗАТЕЛЬСТВО</a:t>
            </a:r>
            <a:endParaRPr lang="en-US" sz="850" dirty="0"/>
          </a:p>
        </p:txBody>
      </p:sp>
      <p:sp>
        <p:nvSpPr>
          <p:cNvPr id="20" name="Text 18"/>
          <p:cNvSpPr/>
          <p:nvPr/>
        </p:nvSpPr>
        <p:spPr>
          <a:xfrm>
            <a:off x="914400" y="5358384"/>
            <a:ext cx="77724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0E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Джинсы, которые садятся.</a:t>
            </a:r>
            <a:endParaRPr lang="en-US" sz="2500" dirty="0"/>
          </a:p>
        </p:txBody>
      </p:sp>
      <p:sp>
        <p:nvSpPr>
          <p:cNvPr id="21" name="Shape 19"/>
          <p:cNvSpPr/>
          <p:nvPr/>
        </p:nvSpPr>
        <p:spPr>
          <a:xfrm>
            <a:off x="10104120" y="2423160"/>
            <a:ext cx="1005840" cy="1005840"/>
          </a:xfrm>
          <a:prstGeom prst="ellipse">
            <a:avLst/>
          </a:prstGeom>
          <a:solidFill>
            <a:srgbClr val="F5F0E8">
              <a:alpha val="0"/>
            </a:srgbClr>
          </a:solidFill>
          <a:ln w="19050">
            <a:solidFill>
              <a:srgbClr val="0E345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0224821" y="2403043"/>
            <a:ext cx="754380" cy="6537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620" b="1" dirty="0">
                <a:solidFill>
                  <a:srgbClr val="0E34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4620" dirty="0"/>
          </a:p>
        </p:txBody>
      </p:sp>
      <p:sp>
        <p:nvSpPr>
          <p:cNvPr id="23" name="Text 21"/>
          <p:cNvSpPr/>
          <p:nvPr/>
        </p:nvSpPr>
        <p:spPr>
          <a:xfrm>
            <a:off x="9464040" y="3493008"/>
            <a:ext cx="1920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E34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</a:t>
            </a:r>
            <a:endParaRPr lang="en-US" sz="2400" dirty="0"/>
          </a:p>
          <a:p>
            <a:pPr algn="ctr" indent="0" marL="0">
              <a:buNone/>
            </a:pPr>
            <a:r>
              <a:rPr lang="en-US" sz="2400" b="1" dirty="0">
                <a:solidFill>
                  <a:srgbClr val="0E34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0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8"/>
          </a:solidFill>
          <a:ln w="12700">
            <a:solidFill>
              <a:srgbClr val="F5F0E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74320"/>
            <a:ext cx="7315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0E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SLAD</a:t>
            </a:r>
            <a:endParaRPr lang="en-US" sz="800" dirty="0"/>
          </a:p>
        </p:txBody>
      </p:sp>
      <p:sp>
        <p:nvSpPr>
          <p:cNvPr id="4" name="Shape 2"/>
          <p:cNvSpPr/>
          <p:nvPr/>
        </p:nvSpPr>
        <p:spPr>
          <a:xfrm>
            <a:off x="1325880" y="356616"/>
            <a:ext cx="1920240" cy="0"/>
          </a:xfrm>
          <a:prstGeom prst="line">
            <a:avLst/>
          </a:prstGeom>
          <a:noFill/>
          <a:ln w="9525">
            <a:solidFill>
              <a:srgbClr val="D8D1C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617720" y="274320"/>
            <a:ext cx="30175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656B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CULTURAL CONFLICT</a:t>
            </a:r>
            <a:endParaRPr lang="en-US" sz="750" dirty="0"/>
          </a:p>
        </p:txBody>
      </p:sp>
      <p:sp>
        <p:nvSpPr>
          <p:cNvPr id="6" name="Shape 4"/>
          <p:cNvSpPr/>
          <p:nvPr/>
        </p:nvSpPr>
        <p:spPr>
          <a:xfrm>
            <a:off x="8961120" y="356616"/>
            <a:ext cx="1737360" cy="0"/>
          </a:xfrm>
          <a:prstGeom prst="line">
            <a:avLst/>
          </a:prstGeom>
          <a:noFill/>
          <a:ln w="9525">
            <a:solidFill>
              <a:srgbClr val="D8D1C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1018520" y="274320"/>
            <a:ext cx="7315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656B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750" dirty="0"/>
          </a:p>
        </p:txBody>
      </p:sp>
      <p:sp>
        <p:nvSpPr>
          <p:cNvPr id="8" name="Shape 6"/>
          <p:cNvSpPr/>
          <p:nvPr/>
        </p:nvSpPr>
        <p:spPr>
          <a:xfrm>
            <a:off x="502920" y="6437376"/>
            <a:ext cx="2926080" cy="0"/>
          </a:xfrm>
          <a:prstGeom prst="line">
            <a:avLst/>
          </a:prstGeom>
          <a:noFill/>
          <a:ln w="9525">
            <a:solidFill>
              <a:srgbClr val="D8D1C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703320" y="6355080"/>
            <a:ext cx="4800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56B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ДЕНИМ. ЖЕНЩИНЫ. СВОБОДА ВЫБОРА.</a:t>
            </a:r>
            <a:endParaRPr lang="en-US" sz="700" dirty="0"/>
          </a:p>
        </p:txBody>
      </p:sp>
      <p:sp>
        <p:nvSpPr>
          <p:cNvPr id="10" name="Shape 8"/>
          <p:cNvSpPr/>
          <p:nvPr/>
        </p:nvSpPr>
        <p:spPr>
          <a:xfrm>
            <a:off x="8915400" y="6437376"/>
            <a:ext cx="2103120" cy="0"/>
          </a:xfrm>
          <a:prstGeom prst="line">
            <a:avLst/>
          </a:prstGeom>
          <a:noFill/>
          <a:ln w="9525">
            <a:solidFill>
              <a:srgbClr val="D8D1C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5800" y="868680"/>
            <a:ext cx="7863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0E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конфликт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685800" y="1609344"/>
            <a:ext cx="786384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656B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SLAD находится на стороне выбора: совет — это вариант, решение — твоё.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68680" y="2148840"/>
            <a:ext cx="2286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656B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ГОВОРИТ</a:t>
            </a:r>
            <a:endParaRPr lang="en-US" sz="850" dirty="0"/>
          </a:p>
        </p:txBody>
      </p:sp>
      <p:sp>
        <p:nvSpPr>
          <p:cNvPr id="14" name="Text 12"/>
          <p:cNvSpPr/>
          <p:nvPr/>
        </p:nvSpPr>
        <p:spPr>
          <a:xfrm>
            <a:off x="868680" y="2542032"/>
            <a:ext cx="3931920" cy="32918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0E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 твоём возрасте лучше…»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68680" y="2980944"/>
            <a:ext cx="3931920" cy="32918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0E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 такой фигурой нельзя…»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868680" y="3419856"/>
            <a:ext cx="3931920" cy="32918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0E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«Руководитель должна…»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868680" y="3858768"/>
            <a:ext cx="3931920" cy="32918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0E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«Сейчас модно…»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868680" y="4297680"/>
            <a:ext cx="3931920" cy="32918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0E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«После детей уже не до себя…»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4892040" y="2103120"/>
            <a:ext cx="0" cy="3291840"/>
          </a:xfrm>
          <a:prstGeom prst="line">
            <a:avLst/>
          </a:prstGeom>
          <a:noFill/>
          <a:ln w="12700">
            <a:solidFill>
              <a:srgbClr val="D8D1C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486400" y="21488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656B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SLAD ОТВЕЧАЕТ</a:t>
            </a:r>
            <a:endParaRPr lang="en-US" sz="850" dirty="0"/>
          </a:p>
        </p:txBody>
      </p:sp>
      <p:sp>
        <p:nvSpPr>
          <p:cNvPr id="21" name="Text 19"/>
          <p:cNvSpPr/>
          <p:nvPr/>
        </p:nvSpPr>
        <p:spPr>
          <a:xfrm>
            <a:off x="5486400" y="2514600"/>
            <a:ext cx="5166360" cy="12344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0E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 сама решаю,</a:t>
            </a:r>
            <a:endParaRPr lang="en-US" sz="3200" dirty="0"/>
          </a:p>
          <a:p>
            <a:pPr indent="0" marL="0">
              <a:buNone/>
            </a:pPr>
            <a:r>
              <a:rPr lang="en-US" sz="3200" b="1" dirty="0">
                <a:solidFill>
                  <a:srgbClr val="0E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мне подходит.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5486400" y="425196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656B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соответствовать</a:t>
            </a:r>
            <a:endParaRPr lang="en-US" sz="1500" dirty="0"/>
          </a:p>
        </p:txBody>
      </p:sp>
      <p:sp>
        <p:nvSpPr>
          <p:cNvPr id="23" name="Shape 21"/>
          <p:cNvSpPr/>
          <p:nvPr/>
        </p:nvSpPr>
        <p:spPr>
          <a:xfrm>
            <a:off x="7498080" y="4407408"/>
            <a:ext cx="1508760" cy="0"/>
          </a:xfrm>
          <a:prstGeom prst="line">
            <a:avLst/>
          </a:prstGeom>
          <a:noFill/>
          <a:ln w="15240">
            <a:solidFill>
              <a:srgbClr val="0E345A"/>
            </a:solidFill>
            <a:prstDash val="solid"/>
            <a:headEnd type="none"/>
            <a:tailEnd type="triangle"/>
          </a:ln>
        </p:spPr>
      </p:sp>
      <p:sp>
        <p:nvSpPr>
          <p:cNvPr id="24" name="Text 22"/>
          <p:cNvSpPr/>
          <p:nvPr/>
        </p:nvSpPr>
        <p:spPr>
          <a:xfrm>
            <a:off x="9189720" y="4251960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E34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выбирать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0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8"/>
          </a:solidFill>
          <a:ln w="12700">
            <a:solidFill>
              <a:srgbClr val="F5F0E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74320"/>
            <a:ext cx="7315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0E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SLAD</a:t>
            </a:r>
            <a:endParaRPr lang="en-US" sz="800" dirty="0"/>
          </a:p>
        </p:txBody>
      </p:sp>
      <p:sp>
        <p:nvSpPr>
          <p:cNvPr id="4" name="Shape 2"/>
          <p:cNvSpPr/>
          <p:nvPr/>
        </p:nvSpPr>
        <p:spPr>
          <a:xfrm>
            <a:off x="1325880" y="356616"/>
            <a:ext cx="1920240" cy="0"/>
          </a:xfrm>
          <a:prstGeom prst="line">
            <a:avLst/>
          </a:prstGeom>
          <a:noFill/>
          <a:ln w="9525">
            <a:solidFill>
              <a:srgbClr val="D8D1C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617720" y="274320"/>
            <a:ext cx="30175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656B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AUDIENCE POSITION</a:t>
            </a:r>
            <a:endParaRPr lang="en-US" sz="750" dirty="0"/>
          </a:p>
        </p:txBody>
      </p:sp>
      <p:sp>
        <p:nvSpPr>
          <p:cNvPr id="6" name="Shape 4"/>
          <p:cNvSpPr/>
          <p:nvPr/>
        </p:nvSpPr>
        <p:spPr>
          <a:xfrm>
            <a:off x="8961120" y="356616"/>
            <a:ext cx="1737360" cy="0"/>
          </a:xfrm>
          <a:prstGeom prst="line">
            <a:avLst/>
          </a:prstGeom>
          <a:noFill/>
          <a:ln w="9525">
            <a:solidFill>
              <a:srgbClr val="D8D1C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1018520" y="274320"/>
            <a:ext cx="7315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656B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750" dirty="0"/>
          </a:p>
        </p:txBody>
      </p:sp>
      <p:sp>
        <p:nvSpPr>
          <p:cNvPr id="8" name="Shape 6"/>
          <p:cNvSpPr/>
          <p:nvPr/>
        </p:nvSpPr>
        <p:spPr>
          <a:xfrm>
            <a:off x="502920" y="6437376"/>
            <a:ext cx="2926080" cy="0"/>
          </a:xfrm>
          <a:prstGeom prst="line">
            <a:avLst/>
          </a:prstGeom>
          <a:noFill/>
          <a:ln w="9525">
            <a:solidFill>
              <a:srgbClr val="D8D1C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703320" y="6355080"/>
            <a:ext cx="4800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56B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ДЕНИМ. ЖЕНЩИНЫ. СВОБОДА ВЫБОРА.</a:t>
            </a:r>
            <a:endParaRPr lang="en-US" sz="700" dirty="0"/>
          </a:p>
        </p:txBody>
      </p:sp>
      <p:sp>
        <p:nvSpPr>
          <p:cNvPr id="10" name="Shape 8"/>
          <p:cNvSpPr/>
          <p:nvPr/>
        </p:nvSpPr>
        <p:spPr>
          <a:xfrm>
            <a:off x="8915400" y="6437376"/>
            <a:ext cx="2103120" cy="0"/>
          </a:xfrm>
          <a:prstGeom prst="line">
            <a:avLst/>
          </a:prstGeom>
          <a:noFill/>
          <a:ln w="9525">
            <a:solidFill>
              <a:srgbClr val="D8D1C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5800" y="868680"/>
            <a:ext cx="5669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0E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Женщина SLAD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685800" y="1609344"/>
            <a:ext cx="566928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656B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демография, а внутренняя позиция по отношению к себе и своей жизни.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68680" y="2176272"/>
            <a:ext cx="5394960" cy="10058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E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постепенно перестала жить по чужим сценариям.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868680" y="3429000"/>
            <a:ext cx="5303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E34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1463040" y="3429000"/>
            <a:ext cx="44348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0E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выглядеть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463040" y="3822192"/>
            <a:ext cx="4389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80" dirty="0">
                <a:solidFill>
                  <a:srgbClr val="656B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не строить жизнь вокруг образа</a:t>
            </a:r>
            <a:endParaRPr lang="en-US" sz="1180" dirty="0"/>
          </a:p>
        </p:txBody>
      </p:sp>
      <p:sp>
        <p:nvSpPr>
          <p:cNvPr id="17" name="Text 15"/>
          <p:cNvSpPr/>
          <p:nvPr/>
        </p:nvSpPr>
        <p:spPr>
          <a:xfrm>
            <a:off x="868680" y="4123944"/>
            <a:ext cx="5303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E34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1463040" y="4123944"/>
            <a:ext cx="44348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0E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знать тренды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63040" y="4517136"/>
            <a:ext cx="4389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80" dirty="0">
                <a:solidFill>
                  <a:srgbClr val="656B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не воспринимать тренд как инструкцию</a:t>
            </a:r>
            <a:endParaRPr lang="en-US" sz="1180" dirty="0"/>
          </a:p>
        </p:txBody>
      </p:sp>
      <p:sp>
        <p:nvSpPr>
          <p:cNvPr id="20" name="Text 18"/>
          <p:cNvSpPr/>
          <p:nvPr/>
        </p:nvSpPr>
        <p:spPr>
          <a:xfrm>
            <a:off x="868680" y="4818888"/>
            <a:ext cx="5303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E34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1463040" y="4818888"/>
            <a:ext cx="44348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0E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ценить качество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1463040" y="5212080"/>
            <a:ext cx="4389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80" dirty="0">
                <a:solidFill>
                  <a:srgbClr val="656B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не доказывать статус логотипом</a:t>
            </a:r>
            <a:endParaRPr lang="en-US" sz="1180" dirty="0"/>
          </a:p>
        </p:txBody>
      </p:sp>
      <p:sp>
        <p:nvSpPr>
          <p:cNvPr id="23" name="Text 21"/>
          <p:cNvSpPr/>
          <p:nvPr/>
        </p:nvSpPr>
        <p:spPr>
          <a:xfrm>
            <a:off x="868680" y="5513832"/>
            <a:ext cx="5303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E34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1463040" y="5513832"/>
            <a:ext cx="44348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0E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выбирать одежду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1463040" y="5907024"/>
            <a:ext cx="4389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80" dirty="0">
                <a:solidFill>
                  <a:srgbClr val="656B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часть своей реальной жизни</a:t>
            </a:r>
            <a:endParaRPr lang="en-US" sz="1180" dirty="0"/>
          </a:p>
        </p:txBody>
      </p:sp>
      <p:pic>
        <p:nvPicPr>
          <p:cNvPr id="26" name="Image 0" descr="/mnt/data/ghostwriter_images/generated/a_clean_minimal_editorial_brand_poster_social_4_batch_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73458" y="1993392"/>
            <a:ext cx="3329603" cy="4160520"/>
          </a:xfrm>
          <a:prstGeom prst="rect">
            <a:avLst/>
          </a:prstGeom>
          <a:effectLst>
            <a:outerShdw sx="100000" sy="100000" kx="0" ky="0" algn="bl" rotWithShape="0" blurRad="31750" dist="19050" dir="2700000">
              <a:srgbClr val="000000">
                <a:alpha val="14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0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8"/>
          </a:solidFill>
          <a:ln w="12700">
            <a:solidFill>
              <a:srgbClr val="F5F0E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74320"/>
            <a:ext cx="7315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0E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SLAD</a:t>
            </a:r>
            <a:endParaRPr lang="en-US" sz="800" dirty="0"/>
          </a:p>
        </p:txBody>
      </p:sp>
      <p:sp>
        <p:nvSpPr>
          <p:cNvPr id="4" name="Shape 2"/>
          <p:cNvSpPr/>
          <p:nvPr/>
        </p:nvSpPr>
        <p:spPr>
          <a:xfrm>
            <a:off x="1325880" y="356616"/>
            <a:ext cx="1920240" cy="0"/>
          </a:xfrm>
          <a:prstGeom prst="line">
            <a:avLst/>
          </a:prstGeom>
          <a:noFill/>
          <a:ln w="9525">
            <a:solidFill>
              <a:srgbClr val="D8D1C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617720" y="274320"/>
            <a:ext cx="30175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656B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PILOT KIT</a:t>
            </a:r>
            <a:endParaRPr lang="en-US" sz="750" dirty="0"/>
          </a:p>
        </p:txBody>
      </p:sp>
      <p:sp>
        <p:nvSpPr>
          <p:cNvPr id="6" name="Shape 4"/>
          <p:cNvSpPr/>
          <p:nvPr/>
        </p:nvSpPr>
        <p:spPr>
          <a:xfrm>
            <a:off x="8961120" y="356616"/>
            <a:ext cx="1737360" cy="0"/>
          </a:xfrm>
          <a:prstGeom prst="line">
            <a:avLst/>
          </a:prstGeom>
          <a:noFill/>
          <a:ln w="9525">
            <a:solidFill>
              <a:srgbClr val="D8D1C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1018520" y="274320"/>
            <a:ext cx="7315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656B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750" dirty="0"/>
          </a:p>
        </p:txBody>
      </p:sp>
      <p:sp>
        <p:nvSpPr>
          <p:cNvPr id="8" name="Shape 6"/>
          <p:cNvSpPr/>
          <p:nvPr/>
        </p:nvSpPr>
        <p:spPr>
          <a:xfrm>
            <a:off x="502920" y="6437376"/>
            <a:ext cx="2926080" cy="0"/>
          </a:xfrm>
          <a:prstGeom prst="line">
            <a:avLst/>
          </a:prstGeom>
          <a:noFill/>
          <a:ln w="9525">
            <a:solidFill>
              <a:srgbClr val="D8D1C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703320" y="6355080"/>
            <a:ext cx="4800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56B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ДЕНИМ. ЖЕНЩИНЫ. СВОБОДА ВЫБОРА.</a:t>
            </a:r>
            <a:endParaRPr lang="en-US" sz="700" dirty="0"/>
          </a:p>
        </p:txBody>
      </p:sp>
      <p:sp>
        <p:nvSpPr>
          <p:cNvPr id="10" name="Shape 8"/>
          <p:cNvSpPr/>
          <p:nvPr/>
        </p:nvSpPr>
        <p:spPr>
          <a:xfrm>
            <a:off x="8915400" y="6437376"/>
            <a:ext cx="2103120" cy="0"/>
          </a:xfrm>
          <a:prstGeom prst="line">
            <a:avLst/>
          </a:prstGeom>
          <a:noFill/>
          <a:ln w="9525">
            <a:solidFill>
              <a:srgbClr val="D8D1C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5800" y="868680"/>
            <a:ext cx="8503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0E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активов пилота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685800" y="1609344"/>
            <a:ext cx="850392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656B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Минимальный набор, чтобы проверить, начнёт ли код «Мне подходит» жить в реальных действиях.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868680" y="2331720"/>
            <a:ext cx="502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E34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1463040" y="2331720"/>
            <a:ext cx="2651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b="1" dirty="0">
                <a:solidFill>
                  <a:srgbClr val="0E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МНЕ ПОДХОДИТ</a:t>
            </a:r>
            <a:endParaRPr lang="en-US" sz="1450" dirty="0"/>
          </a:p>
        </p:txBody>
      </p:sp>
      <p:sp>
        <p:nvSpPr>
          <p:cNvPr id="15" name="Text 13"/>
          <p:cNvSpPr/>
          <p:nvPr/>
        </p:nvSpPr>
        <p:spPr>
          <a:xfrm>
            <a:off x="1463040" y="2715768"/>
            <a:ext cx="2560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56B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знак выбора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868680" y="3246120"/>
            <a:ext cx="3108960" cy="0"/>
          </a:xfrm>
          <a:prstGeom prst="line">
            <a:avLst/>
          </a:prstGeom>
          <a:noFill/>
          <a:ln w="9525">
            <a:solidFill>
              <a:srgbClr val="D8D1C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0" y="2331720"/>
            <a:ext cx="502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E34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5166360" y="2331720"/>
            <a:ext cx="2651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b="1" dirty="0">
                <a:solidFill>
                  <a:srgbClr val="0E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Зеркало примерочной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5166360" y="2715768"/>
            <a:ext cx="2560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56B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вопроса в момент покупки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4572000" y="3246120"/>
            <a:ext cx="3108960" cy="0"/>
          </a:xfrm>
          <a:prstGeom prst="line">
            <a:avLst/>
          </a:prstGeom>
          <a:noFill/>
          <a:ln w="9525">
            <a:solidFill>
              <a:srgbClr val="D8D1C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275320" y="2331720"/>
            <a:ext cx="502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E34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8869680" y="2331720"/>
            <a:ext cx="2651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b="1" dirty="0">
                <a:solidFill>
                  <a:srgbClr val="0E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Fit Card</a:t>
            </a:r>
            <a:endParaRPr lang="en-US" sz="1450" dirty="0"/>
          </a:p>
        </p:txBody>
      </p:sp>
      <p:sp>
        <p:nvSpPr>
          <p:cNvPr id="23" name="Text 21"/>
          <p:cNvSpPr/>
          <p:nvPr/>
        </p:nvSpPr>
        <p:spPr>
          <a:xfrm>
            <a:off x="8869680" y="2715768"/>
            <a:ext cx="2560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56B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реальной посадки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8275320" y="3246120"/>
            <a:ext cx="3108960" cy="0"/>
          </a:xfrm>
          <a:prstGeom prst="line">
            <a:avLst/>
          </a:prstGeom>
          <a:noFill/>
          <a:ln w="9525">
            <a:solidFill>
              <a:srgbClr val="D8D1C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68680" y="3566160"/>
            <a:ext cx="502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E34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1463040" y="3566160"/>
            <a:ext cx="2651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b="1" dirty="0">
                <a:solidFill>
                  <a:srgbClr val="0E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 говорили / Мне подходит</a:t>
            </a:r>
            <a:endParaRPr lang="en-US" sz="1450" dirty="0"/>
          </a:p>
        </p:txBody>
      </p:sp>
      <p:sp>
        <p:nvSpPr>
          <p:cNvPr id="27" name="Text 25"/>
          <p:cNvSpPr/>
          <p:nvPr/>
        </p:nvSpPr>
        <p:spPr>
          <a:xfrm>
            <a:off x="1463040" y="3950208"/>
            <a:ext cx="2560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56B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UGC-шаблон</a:t>
            </a:r>
            <a:endParaRPr lang="en-US" sz="1150" dirty="0"/>
          </a:p>
        </p:txBody>
      </p:sp>
      <p:sp>
        <p:nvSpPr>
          <p:cNvPr id="28" name="Text 26"/>
          <p:cNvSpPr/>
          <p:nvPr/>
        </p:nvSpPr>
        <p:spPr>
          <a:xfrm>
            <a:off x="4572000" y="3566160"/>
            <a:ext cx="502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E34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5166360" y="3566160"/>
            <a:ext cx="2651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b="1" dirty="0">
                <a:solidFill>
                  <a:srgbClr val="0E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я. Разная жизнь.</a:t>
            </a:r>
            <a:endParaRPr lang="en-US" sz="1450" dirty="0"/>
          </a:p>
        </p:txBody>
      </p:sp>
      <p:sp>
        <p:nvSpPr>
          <p:cNvPr id="30" name="Text 28"/>
          <p:cNvSpPr/>
          <p:nvPr/>
        </p:nvSpPr>
        <p:spPr>
          <a:xfrm>
            <a:off x="5166360" y="3950208"/>
            <a:ext cx="2560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56B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реальный день вместо lookbook</a:t>
            </a:r>
            <a:endParaRPr lang="en-US" sz="1150" dirty="0"/>
          </a:p>
        </p:txBody>
      </p:sp>
      <p:sp>
        <p:nvSpPr>
          <p:cNvPr id="31" name="Text 29"/>
          <p:cNvSpPr/>
          <p:nvPr/>
        </p:nvSpPr>
        <p:spPr>
          <a:xfrm>
            <a:off x="8275320" y="3566160"/>
            <a:ext cx="502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E34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8869680" y="3566160"/>
            <a:ext cx="2651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b="1" dirty="0">
                <a:solidFill>
                  <a:srgbClr val="0E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бирка</a:t>
            </a:r>
            <a:endParaRPr lang="en-US" sz="1450" dirty="0"/>
          </a:p>
        </p:txBody>
      </p:sp>
      <p:sp>
        <p:nvSpPr>
          <p:cNvPr id="33" name="Text 31"/>
          <p:cNvSpPr/>
          <p:nvPr/>
        </p:nvSpPr>
        <p:spPr>
          <a:xfrm>
            <a:off x="8869680" y="3950208"/>
            <a:ext cx="2560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56B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 входит в сам продукт</a:t>
            </a:r>
            <a:endParaRPr lang="en-US" sz="1150" dirty="0"/>
          </a:p>
        </p:txBody>
      </p:sp>
      <p:sp>
        <p:nvSpPr>
          <p:cNvPr id="34" name="Text 32"/>
          <p:cNvSpPr/>
          <p:nvPr/>
        </p:nvSpPr>
        <p:spPr>
          <a:xfrm>
            <a:off x="868680" y="5074920"/>
            <a:ext cx="2286000" cy="2286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656B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пилота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68680" y="5394960"/>
            <a:ext cx="9875520" cy="8229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0E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производить больше рекламы.</a:t>
            </a:r>
            <a:endParaRPr lang="en-US" sz="2500" dirty="0"/>
          </a:p>
          <a:p>
            <a:pPr indent="0" marL="0">
              <a:buNone/>
            </a:pPr>
            <a:r>
              <a:rPr lang="en-US" sz="2500" b="1" dirty="0">
                <a:solidFill>
                  <a:srgbClr val="0E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Создать рамку, которую женщины смогут заполнить собой.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0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8"/>
          </a:solidFill>
          <a:ln w="12700">
            <a:solidFill>
              <a:srgbClr val="F5F0E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74320"/>
            <a:ext cx="7315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0E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SLAD</a:t>
            </a:r>
            <a:endParaRPr lang="en-US" sz="800" dirty="0"/>
          </a:p>
        </p:txBody>
      </p:sp>
      <p:sp>
        <p:nvSpPr>
          <p:cNvPr id="4" name="Shape 2"/>
          <p:cNvSpPr/>
          <p:nvPr/>
        </p:nvSpPr>
        <p:spPr>
          <a:xfrm>
            <a:off x="1325880" y="356616"/>
            <a:ext cx="1920240" cy="0"/>
          </a:xfrm>
          <a:prstGeom prst="line">
            <a:avLst/>
          </a:prstGeom>
          <a:noFill/>
          <a:ln w="9525">
            <a:solidFill>
              <a:srgbClr val="D8D1C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617720" y="274320"/>
            <a:ext cx="30175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656B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ASSETS 1–2</a:t>
            </a:r>
            <a:endParaRPr lang="en-US" sz="750" dirty="0"/>
          </a:p>
        </p:txBody>
      </p:sp>
      <p:sp>
        <p:nvSpPr>
          <p:cNvPr id="6" name="Shape 4"/>
          <p:cNvSpPr/>
          <p:nvPr/>
        </p:nvSpPr>
        <p:spPr>
          <a:xfrm>
            <a:off x="8961120" y="356616"/>
            <a:ext cx="1737360" cy="0"/>
          </a:xfrm>
          <a:prstGeom prst="line">
            <a:avLst/>
          </a:prstGeom>
          <a:noFill/>
          <a:ln w="9525">
            <a:solidFill>
              <a:srgbClr val="D8D1C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1018520" y="274320"/>
            <a:ext cx="7315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656B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750" dirty="0"/>
          </a:p>
        </p:txBody>
      </p:sp>
      <p:sp>
        <p:nvSpPr>
          <p:cNvPr id="8" name="Shape 6"/>
          <p:cNvSpPr/>
          <p:nvPr/>
        </p:nvSpPr>
        <p:spPr>
          <a:xfrm>
            <a:off x="502920" y="6437376"/>
            <a:ext cx="2926080" cy="0"/>
          </a:xfrm>
          <a:prstGeom prst="line">
            <a:avLst/>
          </a:prstGeom>
          <a:noFill/>
          <a:ln w="9525">
            <a:solidFill>
              <a:srgbClr val="D8D1C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703320" y="6355080"/>
            <a:ext cx="4800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56B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ДЕНИМ. ЖЕНЩИНЫ. СВОБОДА ВЫБОРА.</a:t>
            </a:r>
            <a:endParaRPr lang="en-US" sz="700" dirty="0"/>
          </a:p>
        </p:txBody>
      </p:sp>
      <p:sp>
        <p:nvSpPr>
          <p:cNvPr id="10" name="Shape 8"/>
          <p:cNvSpPr/>
          <p:nvPr/>
        </p:nvSpPr>
        <p:spPr>
          <a:xfrm>
            <a:off x="8915400" y="6437376"/>
            <a:ext cx="2103120" cy="0"/>
          </a:xfrm>
          <a:prstGeom prst="line">
            <a:avLst/>
          </a:prstGeom>
          <a:noFill/>
          <a:ln w="9525">
            <a:solidFill>
              <a:srgbClr val="D8D1C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5800" y="868680"/>
            <a:ext cx="5303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0E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+ примерочная</a:t>
            </a:r>
            <a:endParaRPr lang="en-US" sz="3000" dirty="0"/>
          </a:p>
        </p:txBody>
      </p:sp>
      <p:sp>
        <p:nvSpPr>
          <p:cNvPr id="12" name="Text 10"/>
          <p:cNvSpPr/>
          <p:nvPr/>
        </p:nvSpPr>
        <p:spPr>
          <a:xfrm>
            <a:off x="685800" y="1609344"/>
            <a:ext cx="530352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656B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контакт должен менять вопрос: не «подхожу ли я?», а «подходит ли это мне?»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868680" y="2240280"/>
            <a:ext cx="2926080" cy="25603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0E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01. ✓ МНЕ ПОДХОДИТ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8680" y="2624328"/>
            <a:ext cx="4754880" cy="5486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656B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личного решения. Не бренд одобряет женщину — женщина одобряет вещь.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868680" y="3566160"/>
            <a:ext cx="3108960" cy="25603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0E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02. Зеркало примерочной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68680" y="3959352"/>
            <a:ext cx="4754880" cy="65836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656B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точка входа в механику: примерка → мысль → QR → Fit Card.</a:t>
            </a:r>
            <a:endParaRPr lang="en-US" sz="1500" dirty="0"/>
          </a:p>
        </p:txBody>
      </p:sp>
      <p:pic>
        <p:nvPicPr>
          <p:cNvPr id="17" name="Image 0" descr="/mnt/data/ghostwriter_images/generated/interior_fashion_brand_fitting_room_retail_mirror_2_batch_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70408" y="1280160"/>
            <a:ext cx="4061384" cy="5074920"/>
          </a:xfrm>
          <a:prstGeom prst="rect">
            <a:avLst/>
          </a:prstGeom>
          <a:effectLst>
            <a:outerShdw sx="100000" sy="100000" kx="0" ky="0" algn="bl" rotWithShape="0" blurRad="31750" dist="19050" dir="2700000">
              <a:srgbClr val="000000">
                <a:alpha val="140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0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8"/>
          </a:solidFill>
          <a:ln w="12700">
            <a:solidFill>
              <a:srgbClr val="F5F0E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74320"/>
            <a:ext cx="7315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0E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SLAD</a:t>
            </a:r>
            <a:endParaRPr lang="en-US" sz="800" dirty="0"/>
          </a:p>
        </p:txBody>
      </p:sp>
      <p:sp>
        <p:nvSpPr>
          <p:cNvPr id="4" name="Shape 2"/>
          <p:cNvSpPr/>
          <p:nvPr/>
        </p:nvSpPr>
        <p:spPr>
          <a:xfrm>
            <a:off x="1325880" y="356616"/>
            <a:ext cx="1920240" cy="0"/>
          </a:xfrm>
          <a:prstGeom prst="line">
            <a:avLst/>
          </a:prstGeom>
          <a:noFill/>
          <a:ln w="9525">
            <a:solidFill>
              <a:srgbClr val="D8D1C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617720" y="274320"/>
            <a:ext cx="30175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656B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ASSETS 3–4</a:t>
            </a:r>
            <a:endParaRPr lang="en-US" sz="750" dirty="0"/>
          </a:p>
        </p:txBody>
      </p:sp>
      <p:sp>
        <p:nvSpPr>
          <p:cNvPr id="6" name="Shape 4"/>
          <p:cNvSpPr/>
          <p:nvPr/>
        </p:nvSpPr>
        <p:spPr>
          <a:xfrm>
            <a:off x="8961120" y="356616"/>
            <a:ext cx="1737360" cy="0"/>
          </a:xfrm>
          <a:prstGeom prst="line">
            <a:avLst/>
          </a:prstGeom>
          <a:noFill/>
          <a:ln w="9525">
            <a:solidFill>
              <a:srgbClr val="D8D1C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1018520" y="274320"/>
            <a:ext cx="7315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656B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en-US" sz="750" dirty="0"/>
          </a:p>
        </p:txBody>
      </p:sp>
      <p:sp>
        <p:nvSpPr>
          <p:cNvPr id="8" name="Shape 6"/>
          <p:cNvSpPr/>
          <p:nvPr/>
        </p:nvSpPr>
        <p:spPr>
          <a:xfrm>
            <a:off x="502920" y="6437376"/>
            <a:ext cx="2926080" cy="0"/>
          </a:xfrm>
          <a:prstGeom prst="line">
            <a:avLst/>
          </a:prstGeom>
          <a:noFill/>
          <a:ln w="9525">
            <a:solidFill>
              <a:srgbClr val="D8D1C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703320" y="6355080"/>
            <a:ext cx="4800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56B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ДЕНИМ. ЖЕНЩИНЫ. СВОБОДА ВЫБОРА.</a:t>
            </a:r>
            <a:endParaRPr lang="en-US" sz="700" dirty="0"/>
          </a:p>
        </p:txBody>
      </p:sp>
      <p:sp>
        <p:nvSpPr>
          <p:cNvPr id="10" name="Shape 8"/>
          <p:cNvSpPr/>
          <p:nvPr/>
        </p:nvSpPr>
        <p:spPr>
          <a:xfrm>
            <a:off x="8915400" y="6437376"/>
            <a:ext cx="2103120" cy="0"/>
          </a:xfrm>
          <a:prstGeom prst="line">
            <a:avLst/>
          </a:prstGeom>
          <a:noFill/>
          <a:ln w="9525">
            <a:solidFill>
              <a:srgbClr val="D8D1C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5800" y="86868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0E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Fit Card + UGC-шаблон</a:t>
            </a:r>
            <a:endParaRPr lang="en-US" sz="3000" dirty="0"/>
          </a:p>
        </p:txBody>
      </p:sp>
      <p:sp>
        <p:nvSpPr>
          <p:cNvPr id="12" name="Text 10"/>
          <p:cNvSpPr/>
          <p:nvPr/>
        </p:nvSpPr>
        <p:spPr>
          <a:xfrm>
            <a:off x="685800" y="1609344"/>
            <a:ext cx="804672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656B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Собираем язык покупательниц и даём открытую форму для личных историй.</a:t>
            </a:r>
            <a:endParaRPr lang="en-US" sz="1500" dirty="0"/>
          </a:p>
        </p:txBody>
      </p:sp>
      <p:pic>
        <p:nvPicPr>
          <p:cNvPr id="13" name="Image 0" descr="/mnt/data/ghostwriter_images/generated/a_stylish_clean_minimal_editorial_product_brandi_3_batch_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926" y="2148840"/>
            <a:ext cx="3110069" cy="3886200"/>
          </a:xfrm>
          <a:prstGeom prst="rect">
            <a:avLst/>
          </a:prstGeom>
          <a:effectLst>
            <a:outerShdw sx="100000" sy="100000" kx="0" ky="0" algn="bl" rotWithShape="0" blurRad="31750" dist="19050" dir="2700000">
              <a:srgbClr val="000000">
                <a:alpha val="14000"/>
              </a:srgbClr>
            </a:outerShdw>
          </a:effectLst>
        </p:spPr>
      </p:pic>
      <p:pic>
        <p:nvPicPr>
          <p:cNvPr id="14" name="Image 1" descr="/mnt/data/ghostwriter_images/generated/a_clean_minimal_editorial_brand_poster_social_4_batch_3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1806" y="2148840"/>
            <a:ext cx="3110069" cy="3886200"/>
          </a:xfrm>
          <a:prstGeom prst="rect">
            <a:avLst/>
          </a:prstGeom>
          <a:effectLst>
            <a:outerShdw sx="100000" sy="100000" kx="0" ky="0" algn="bl" rotWithShape="0" blurRad="31750" dist="19050" dir="2700000">
              <a:srgbClr val="000000">
                <a:alpha val="14000"/>
              </a:srgbClr>
            </a:outerShdw>
          </a:effectLst>
        </p:spPr>
      </p:pic>
      <p:sp>
        <p:nvSpPr>
          <p:cNvPr id="15" name="Text 11"/>
          <p:cNvSpPr/>
          <p:nvPr/>
        </p:nvSpPr>
        <p:spPr>
          <a:xfrm>
            <a:off x="868680" y="6089904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E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03. Fit Card</a:t>
            </a:r>
            <a:endParaRPr lang="en-US" sz="1100" dirty="0"/>
          </a:p>
        </p:txBody>
      </p:sp>
      <p:sp>
        <p:nvSpPr>
          <p:cNvPr id="16" name="Text 12"/>
          <p:cNvSpPr/>
          <p:nvPr/>
        </p:nvSpPr>
        <p:spPr>
          <a:xfrm>
            <a:off x="6675120" y="6089904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E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04. Мне говорили / Мне подходит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5F0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8"/>
          </a:solidFill>
          <a:ln w="12700">
            <a:solidFill>
              <a:srgbClr val="F5F0E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74320"/>
            <a:ext cx="7315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0E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SLAD</a:t>
            </a:r>
            <a:endParaRPr lang="en-US" sz="800" dirty="0"/>
          </a:p>
        </p:txBody>
      </p:sp>
      <p:sp>
        <p:nvSpPr>
          <p:cNvPr id="4" name="Shape 2"/>
          <p:cNvSpPr/>
          <p:nvPr/>
        </p:nvSpPr>
        <p:spPr>
          <a:xfrm>
            <a:off x="1325880" y="356616"/>
            <a:ext cx="1920240" cy="0"/>
          </a:xfrm>
          <a:prstGeom prst="line">
            <a:avLst/>
          </a:prstGeom>
          <a:noFill/>
          <a:ln w="9525">
            <a:solidFill>
              <a:srgbClr val="D8D1C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617720" y="274320"/>
            <a:ext cx="30175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656B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ASSETS 5–6</a:t>
            </a:r>
            <a:endParaRPr lang="en-US" sz="750" dirty="0"/>
          </a:p>
        </p:txBody>
      </p:sp>
      <p:sp>
        <p:nvSpPr>
          <p:cNvPr id="6" name="Shape 4"/>
          <p:cNvSpPr/>
          <p:nvPr/>
        </p:nvSpPr>
        <p:spPr>
          <a:xfrm>
            <a:off x="8961120" y="356616"/>
            <a:ext cx="1737360" cy="0"/>
          </a:xfrm>
          <a:prstGeom prst="line">
            <a:avLst/>
          </a:prstGeom>
          <a:noFill/>
          <a:ln w="9525">
            <a:solidFill>
              <a:srgbClr val="D8D1C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1018520" y="274320"/>
            <a:ext cx="7315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656B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</a:t>
            </a:r>
            <a:endParaRPr lang="en-US" sz="750" dirty="0"/>
          </a:p>
        </p:txBody>
      </p:sp>
      <p:sp>
        <p:nvSpPr>
          <p:cNvPr id="8" name="Shape 6"/>
          <p:cNvSpPr/>
          <p:nvPr/>
        </p:nvSpPr>
        <p:spPr>
          <a:xfrm>
            <a:off x="502920" y="6437376"/>
            <a:ext cx="2926080" cy="0"/>
          </a:xfrm>
          <a:prstGeom prst="line">
            <a:avLst/>
          </a:prstGeom>
          <a:noFill/>
          <a:ln w="9525">
            <a:solidFill>
              <a:srgbClr val="D8D1C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703320" y="6355080"/>
            <a:ext cx="4800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56B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ДЕНИМ. ЖЕНЩИНЫ. СВОБОДА ВЫБОРА.</a:t>
            </a:r>
            <a:endParaRPr lang="en-US" sz="700" dirty="0"/>
          </a:p>
        </p:txBody>
      </p:sp>
      <p:sp>
        <p:nvSpPr>
          <p:cNvPr id="10" name="Shape 8"/>
          <p:cNvSpPr/>
          <p:nvPr/>
        </p:nvSpPr>
        <p:spPr>
          <a:xfrm>
            <a:off x="8915400" y="6437376"/>
            <a:ext cx="2103120" cy="0"/>
          </a:xfrm>
          <a:prstGeom prst="line">
            <a:avLst/>
          </a:prstGeom>
          <a:noFill/>
          <a:ln w="9525">
            <a:solidFill>
              <a:srgbClr val="D8D1C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5800" y="86868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0E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 Day + внутренняя бирка</a:t>
            </a:r>
            <a:endParaRPr lang="en-US" sz="3000" dirty="0"/>
          </a:p>
        </p:txBody>
      </p:sp>
      <p:sp>
        <p:nvSpPr>
          <p:cNvPr id="12" name="Text 10"/>
          <p:cNvSpPr/>
          <p:nvPr/>
        </p:nvSpPr>
        <p:spPr>
          <a:xfrm>
            <a:off x="685800" y="1609344"/>
            <a:ext cx="804672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656B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Реальная жизнь становится lookbook, а культурный код входит в сам продукт.</a:t>
            </a:r>
            <a:endParaRPr lang="en-US" sz="1500" dirty="0"/>
          </a:p>
        </p:txBody>
      </p:sp>
      <p:pic>
        <p:nvPicPr>
          <p:cNvPr id="13" name="Image 0" descr="/mnt/data/ghostwriter_images/generated/a_clean_editorial_poster_brand_lookbook_layout_li_5_batch_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926" y="2148840"/>
            <a:ext cx="3110069" cy="3886200"/>
          </a:xfrm>
          <a:prstGeom prst="rect">
            <a:avLst/>
          </a:prstGeom>
          <a:effectLst>
            <a:outerShdw sx="100000" sy="100000" kx="0" ky="0" algn="bl" rotWithShape="0" blurRad="31750" dist="19050" dir="2700000">
              <a:srgbClr val="000000">
                <a:alpha val="14000"/>
              </a:srgbClr>
            </a:outerShdw>
          </a:effectLst>
        </p:spPr>
      </p:pic>
      <p:pic>
        <p:nvPicPr>
          <p:cNvPr id="14" name="Image 1" descr="/mnt/data/ghostwriter_images/generated/a_clean_high_end_editorial_product_detail_mockup_6_batch_5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1806" y="2148840"/>
            <a:ext cx="3110069" cy="3886200"/>
          </a:xfrm>
          <a:prstGeom prst="rect">
            <a:avLst/>
          </a:prstGeom>
          <a:effectLst>
            <a:outerShdw sx="100000" sy="100000" kx="0" ky="0" algn="bl" rotWithShape="0" blurRad="31750" dist="19050" dir="2700000">
              <a:srgbClr val="000000">
                <a:alpha val="14000"/>
              </a:srgbClr>
            </a:outerShdw>
          </a:effectLst>
        </p:spPr>
      </p:pic>
      <p:sp>
        <p:nvSpPr>
          <p:cNvPr id="15" name="Text 11"/>
          <p:cNvSpPr/>
          <p:nvPr/>
        </p:nvSpPr>
        <p:spPr>
          <a:xfrm>
            <a:off x="868680" y="6089904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E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05. Одна я. Разная жизнь.</a:t>
            </a:r>
            <a:endParaRPr lang="en-US" sz="1100" dirty="0"/>
          </a:p>
        </p:txBody>
      </p:sp>
      <p:sp>
        <p:nvSpPr>
          <p:cNvPr id="16" name="Text 12"/>
          <p:cNvSpPr/>
          <p:nvPr/>
        </p:nvSpPr>
        <p:spPr>
          <a:xfrm>
            <a:off x="6675120" y="6089904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E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06. Подходит тебе. Не наоборот.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5F0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8"/>
          </a:solidFill>
          <a:ln w="12700">
            <a:solidFill>
              <a:srgbClr val="F5F0E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74320"/>
            <a:ext cx="7315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0E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SLAD</a:t>
            </a:r>
            <a:endParaRPr lang="en-US" sz="800" dirty="0"/>
          </a:p>
        </p:txBody>
      </p:sp>
      <p:sp>
        <p:nvSpPr>
          <p:cNvPr id="4" name="Shape 2"/>
          <p:cNvSpPr/>
          <p:nvPr/>
        </p:nvSpPr>
        <p:spPr>
          <a:xfrm>
            <a:off x="1325880" y="356616"/>
            <a:ext cx="1920240" cy="0"/>
          </a:xfrm>
          <a:prstGeom prst="line">
            <a:avLst/>
          </a:prstGeom>
          <a:noFill/>
          <a:ln w="9525">
            <a:solidFill>
              <a:srgbClr val="D8D1C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617720" y="274320"/>
            <a:ext cx="30175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656B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CO-CREATION LOOP</a:t>
            </a:r>
            <a:endParaRPr lang="en-US" sz="750" dirty="0"/>
          </a:p>
        </p:txBody>
      </p:sp>
      <p:sp>
        <p:nvSpPr>
          <p:cNvPr id="6" name="Shape 4"/>
          <p:cNvSpPr/>
          <p:nvPr/>
        </p:nvSpPr>
        <p:spPr>
          <a:xfrm>
            <a:off x="8961120" y="356616"/>
            <a:ext cx="1737360" cy="0"/>
          </a:xfrm>
          <a:prstGeom prst="line">
            <a:avLst/>
          </a:prstGeom>
          <a:noFill/>
          <a:ln w="9525">
            <a:solidFill>
              <a:srgbClr val="D8D1C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1018520" y="274320"/>
            <a:ext cx="7315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656B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50" dirty="0"/>
          </a:p>
        </p:txBody>
      </p:sp>
      <p:sp>
        <p:nvSpPr>
          <p:cNvPr id="8" name="Shape 6"/>
          <p:cNvSpPr/>
          <p:nvPr/>
        </p:nvSpPr>
        <p:spPr>
          <a:xfrm>
            <a:off x="502920" y="6437376"/>
            <a:ext cx="2926080" cy="0"/>
          </a:xfrm>
          <a:prstGeom prst="line">
            <a:avLst/>
          </a:prstGeom>
          <a:noFill/>
          <a:ln w="9525">
            <a:solidFill>
              <a:srgbClr val="D8D1C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703320" y="6355080"/>
            <a:ext cx="4800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56B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ДЕНИМ. ЖЕНЩИНЫ. СВОБОДА ВЫБОРА.</a:t>
            </a:r>
            <a:endParaRPr lang="en-US" sz="700" dirty="0"/>
          </a:p>
        </p:txBody>
      </p:sp>
      <p:sp>
        <p:nvSpPr>
          <p:cNvPr id="10" name="Shape 8"/>
          <p:cNvSpPr/>
          <p:nvPr/>
        </p:nvSpPr>
        <p:spPr>
          <a:xfrm>
            <a:off x="8915400" y="6437376"/>
            <a:ext cx="2103120" cy="0"/>
          </a:xfrm>
          <a:prstGeom prst="line">
            <a:avLst/>
          </a:prstGeom>
          <a:noFill/>
          <a:ln w="9525">
            <a:solidFill>
              <a:srgbClr val="D8D1C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5800" y="868680"/>
            <a:ext cx="89611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0E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вклад женщины возвращается в бренд</a:t>
            </a:r>
            <a:endParaRPr lang="en-US" sz="3000" dirty="0"/>
          </a:p>
        </p:txBody>
      </p:sp>
      <p:sp>
        <p:nvSpPr>
          <p:cNvPr id="12" name="Text 10"/>
          <p:cNvSpPr/>
          <p:nvPr/>
        </p:nvSpPr>
        <p:spPr>
          <a:xfrm>
            <a:off x="685800" y="1609344"/>
            <a:ext cx="896112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656B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Пользовательский контент не заканчивается репостом. Он должен менять среду, коммуникацию и продукт.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2240280" y="3227832"/>
            <a:ext cx="1005840" cy="0"/>
          </a:xfrm>
          <a:prstGeom prst="line">
            <a:avLst/>
          </a:prstGeom>
          <a:noFill/>
          <a:ln w="16510">
            <a:solidFill>
              <a:srgbClr val="0E345A"/>
            </a:solidFill>
            <a:prstDash val="solid"/>
            <a:tailEnd type="triangle"/>
          </a:ln>
        </p:spPr>
      </p:sp>
      <p:sp>
        <p:nvSpPr>
          <p:cNvPr id="14" name="Shape 12"/>
          <p:cNvSpPr/>
          <p:nvPr/>
        </p:nvSpPr>
        <p:spPr>
          <a:xfrm>
            <a:off x="4343400" y="3227832"/>
            <a:ext cx="1005840" cy="0"/>
          </a:xfrm>
          <a:prstGeom prst="line">
            <a:avLst/>
          </a:prstGeom>
          <a:noFill/>
          <a:ln w="16510">
            <a:solidFill>
              <a:srgbClr val="0E345A"/>
            </a:solidFill>
            <a:prstDash val="solid"/>
            <a:tailEnd type="triangle"/>
          </a:ln>
        </p:spPr>
      </p:sp>
      <p:sp>
        <p:nvSpPr>
          <p:cNvPr id="15" name="Shape 13"/>
          <p:cNvSpPr/>
          <p:nvPr/>
        </p:nvSpPr>
        <p:spPr>
          <a:xfrm>
            <a:off x="6629400" y="3227832"/>
            <a:ext cx="1005840" cy="0"/>
          </a:xfrm>
          <a:prstGeom prst="line">
            <a:avLst/>
          </a:prstGeom>
          <a:noFill/>
          <a:ln w="16510">
            <a:solidFill>
              <a:srgbClr val="0E345A"/>
            </a:solidFill>
            <a:prstDash val="solid"/>
            <a:tailEnd type="triangle"/>
          </a:ln>
        </p:spPr>
      </p:sp>
      <p:sp>
        <p:nvSpPr>
          <p:cNvPr id="16" name="Shape 14"/>
          <p:cNvSpPr/>
          <p:nvPr/>
        </p:nvSpPr>
        <p:spPr>
          <a:xfrm>
            <a:off x="8732520" y="3227832"/>
            <a:ext cx="1005840" cy="0"/>
          </a:xfrm>
          <a:prstGeom prst="line">
            <a:avLst/>
          </a:prstGeom>
          <a:noFill/>
          <a:ln w="16510">
            <a:solidFill>
              <a:srgbClr val="0E345A"/>
            </a:solidFill>
            <a:prstDash val="solid"/>
            <a:tailEnd type="triangle"/>
          </a:ln>
        </p:spPr>
      </p:sp>
      <p:sp>
        <p:nvSpPr>
          <p:cNvPr id="17" name="Shape 15"/>
          <p:cNvSpPr/>
          <p:nvPr/>
        </p:nvSpPr>
        <p:spPr>
          <a:xfrm>
            <a:off x="868680" y="2743200"/>
            <a:ext cx="1371600" cy="960120"/>
          </a:xfrm>
          <a:prstGeom prst="ellipse">
            <a:avLst/>
          </a:prstGeom>
          <a:solidFill>
            <a:srgbClr val="EFE7DA"/>
          </a:solidFill>
          <a:ln w="12700">
            <a:solidFill>
              <a:srgbClr val="D8D1C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60120" y="2953512"/>
            <a:ext cx="118872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980" b="1" dirty="0">
                <a:solidFill>
                  <a:srgbClr val="0E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SLAD даёт</a:t>
            </a:r>
            <a:endParaRPr lang="en-US" sz="980" dirty="0"/>
          </a:p>
          <a:p>
            <a:pPr algn="ctr" indent="0" marL="0">
              <a:buNone/>
            </a:pPr>
            <a:r>
              <a:rPr lang="en-US" sz="980" b="1" dirty="0">
                <a:solidFill>
                  <a:srgbClr val="0E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рамку</a:t>
            </a:r>
            <a:endParaRPr lang="en-US" sz="980" dirty="0"/>
          </a:p>
        </p:txBody>
      </p:sp>
      <p:sp>
        <p:nvSpPr>
          <p:cNvPr id="19" name="Shape 17"/>
          <p:cNvSpPr/>
          <p:nvPr/>
        </p:nvSpPr>
        <p:spPr>
          <a:xfrm>
            <a:off x="2971800" y="2743200"/>
            <a:ext cx="1371600" cy="960120"/>
          </a:xfrm>
          <a:prstGeom prst="ellipse">
            <a:avLst/>
          </a:prstGeom>
          <a:solidFill>
            <a:srgbClr val="EFE7DA"/>
          </a:solidFill>
          <a:ln w="12700">
            <a:solidFill>
              <a:srgbClr val="D8D1C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063240" y="2953512"/>
            <a:ext cx="118872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980" b="1" dirty="0">
                <a:solidFill>
                  <a:srgbClr val="0E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Женщина</a:t>
            </a:r>
            <a:endParaRPr lang="en-US" sz="980" dirty="0"/>
          </a:p>
          <a:p>
            <a:pPr algn="ctr" indent="0" marL="0">
              <a:buNone/>
            </a:pPr>
            <a:r>
              <a:rPr lang="en-US" sz="980" b="1" dirty="0">
                <a:solidFill>
                  <a:srgbClr val="0E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добавляет смысл</a:t>
            </a:r>
            <a:endParaRPr lang="en-US" sz="980" dirty="0"/>
          </a:p>
        </p:txBody>
      </p:sp>
      <p:sp>
        <p:nvSpPr>
          <p:cNvPr id="21" name="Shape 19"/>
          <p:cNvSpPr/>
          <p:nvPr/>
        </p:nvSpPr>
        <p:spPr>
          <a:xfrm>
            <a:off x="5257800" y="2743200"/>
            <a:ext cx="1371600" cy="960120"/>
          </a:xfrm>
          <a:prstGeom prst="ellipse">
            <a:avLst/>
          </a:prstGeom>
          <a:solidFill>
            <a:srgbClr val="EFE7DA"/>
          </a:solidFill>
          <a:ln w="12700">
            <a:solidFill>
              <a:srgbClr val="D8D1C6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349240" y="2953512"/>
            <a:ext cx="118872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980" b="1" dirty="0">
                <a:solidFill>
                  <a:srgbClr val="0E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</a:t>
            </a:r>
            <a:endParaRPr lang="en-US" sz="980" dirty="0"/>
          </a:p>
          <a:p>
            <a:pPr algn="ctr" indent="0" marL="0">
              <a:buNone/>
            </a:pPr>
            <a:r>
              <a:rPr lang="en-US" sz="980" b="1" dirty="0">
                <a:solidFill>
                  <a:srgbClr val="0E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артефакт</a:t>
            </a:r>
            <a:endParaRPr lang="en-US" sz="980" dirty="0"/>
          </a:p>
        </p:txBody>
      </p:sp>
      <p:sp>
        <p:nvSpPr>
          <p:cNvPr id="23" name="Shape 21"/>
          <p:cNvSpPr/>
          <p:nvPr/>
        </p:nvSpPr>
        <p:spPr>
          <a:xfrm>
            <a:off x="7360920" y="2743200"/>
            <a:ext cx="1371600" cy="960120"/>
          </a:xfrm>
          <a:prstGeom prst="ellipse">
            <a:avLst/>
          </a:prstGeom>
          <a:solidFill>
            <a:srgbClr val="EFE7DA"/>
          </a:solidFill>
          <a:ln w="12700">
            <a:solidFill>
              <a:srgbClr val="D8D1C6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7452360" y="2953512"/>
            <a:ext cx="118872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980" b="1" dirty="0">
                <a:solidFill>
                  <a:srgbClr val="0E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</a:t>
            </a:r>
            <a:endParaRPr lang="en-US" sz="980" dirty="0"/>
          </a:p>
          <a:p>
            <a:pPr algn="ctr" indent="0" marL="0">
              <a:buNone/>
            </a:pPr>
            <a:r>
              <a:rPr lang="en-US" sz="980" b="1" dirty="0">
                <a:solidFill>
                  <a:srgbClr val="0E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узнают себя</a:t>
            </a:r>
            <a:endParaRPr lang="en-US" sz="980" dirty="0"/>
          </a:p>
        </p:txBody>
      </p:sp>
      <p:sp>
        <p:nvSpPr>
          <p:cNvPr id="25" name="Shape 23"/>
          <p:cNvSpPr/>
          <p:nvPr/>
        </p:nvSpPr>
        <p:spPr>
          <a:xfrm>
            <a:off x="9555480" y="2743200"/>
            <a:ext cx="1371600" cy="960120"/>
          </a:xfrm>
          <a:prstGeom prst="ellipse">
            <a:avLst/>
          </a:prstGeom>
          <a:solidFill>
            <a:srgbClr val="0E345A"/>
          </a:solidFill>
          <a:ln w="12700">
            <a:solidFill>
              <a:srgbClr val="0E345A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9646920" y="2953512"/>
            <a:ext cx="118872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9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SLAD возвращает</a:t>
            </a:r>
            <a:endParaRPr lang="en-US" sz="980" dirty="0"/>
          </a:p>
          <a:p>
            <a:pPr algn="ctr" indent="0" marL="0">
              <a:buNone/>
            </a:pPr>
            <a:r>
              <a:rPr lang="en-US" sz="9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бренд</a:t>
            </a:r>
            <a:endParaRPr lang="en-US" sz="980" dirty="0"/>
          </a:p>
        </p:txBody>
      </p:sp>
      <p:sp>
        <p:nvSpPr>
          <p:cNvPr id="27" name="Text 25"/>
          <p:cNvSpPr/>
          <p:nvPr/>
        </p:nvSpPr>
        <p:spPr>
          <a:xfrm>
            <a:off x="914400" y="4572000"/>
            <a:ext cx="2286000" cy="2286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656B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в бренд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914400" y="4892040"/>
            <a:ext cx="9875520" cy="502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E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сайт и карточки товара · примерочная · упаковка · пользовательский lookbook · внутренние бирки · новые продуктовые решения</a:t>
            </a:r>
            <a:endParaRPr lang="en-US" sz="1500" dirty="0"/>
          </a:p>
        </p:txBody>
      </p:sp>
      <p:sp>
        <p:nvSpPr>
          <p:cNvPr id="29" name="Text 27"/>
          <p:cNvSpPr/>
          <p:nvPr/>
        </p:nvSpPr>
        <p:spPr>
          <a:xfrm>
            <a:off x="914400" y="5650992"/>
            <a:ext cx="8595360" cy="32918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656B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сигнал для аудитории: «то, что я сказала, стало частью SLAD».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5F0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8"/>
          </a:solidFill>
          <a:ln w="12700">
            <a:solidFill>
              <a:srgbClr val="F5F0E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74320"/>
            <a:ext cx="7315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0E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SLAD</a:t>
            </a:r>
            <a:endParaRPr lang="en-US" sz="800" dirty="0"/>
          </a:p>
        </p:txBody>
      </p:sp>
      <p:sp>
        <p:nvSpPr>
          <p:cNvPr id="4" name="Shape 2"/>
          <p:cNvSpPr/>
          <p:nvPr/>
        </p:nvSpPr>
        <p:spPr>
          <a:xfrm>
            <a:off x="1325880" y="356616"/>
            <a:ext cx="1920240" cy="0"/>
          </a:xfrm>
          <a:prstGeom prst="line">
            <a:avLst/>
          </a:prstGeom>
          <a:noFill/>
          <a:ln w="9525">
            <a:solidFill>
              <a:srgbClr val="D8D1C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617720" y="274320"/>
            <a:ext cx="30175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656B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4-WEEK PILOT</a:t>
            </a:r>
            <a:endParaRPr lang="en-US" sz="750" dirty="0"/>
          </a:p>
        </p:txBody>
      </p:sp>
      <p:sp>
        <p:nvSpPr>
          <p:cNvPr id="6" name="Shape 4"/>
          <p:cNvSpPr/>
          <p:nvPr/>
        </p:nvSpPr>
        <p:spPr>
          <a:xfrm>
            <a:off x="8961120" y="356616"/>
            <a:ext cx="1737360" cy="0"/>
          </a:xfrm>
          <a:prstGeom prst="line">
            <a:avLst/>
          </a:prstGeom>
          <a:noFill/>
          <a:ln w="9525">
            <a:solidFill>
              <a:srgbClr val="D8D1C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1018520" y="274320"/>
            <a:ext cx="7315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656B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50" dirty="0"/>
          </a:p>
        </p:txBody>
      </p:sp>
      <p:sp>
        <p:nvSpPr>
          <p:cNvPr id="8" name="Shape 6"/>
          <p:cNvSpPr/>
          <p:nvPr/>
        </p:nvSpPr>
        <p:spPr>
          <a:xfrm>
            <a:off x="502920" y="6437376"/>
            <a:ext cx="2926080" cy="0"/>
          </a:xfrm>
          <a:prstGeom prst="line">
            <a:avLst/>
          </a:prstGeom>
          <a:noFill/>
          <a:ln w="9525">
            <a:solidFill>
              <a:srgbClr val="D8D1C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703320" y="6355080"/>
            <a:ext cx="4800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56B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ДЕНИМ. ЖЕНЩИНЫ. СВОБОДА ВЫБОРА.</a:t>
            </a:r>
            <a:endParaRPr lang="en-US" sz="700" dirty="0"/>
          </a:p>
        </p:txBody>
      </p:sp>
      <p:sp>
        <p:nvSpPr>
          <p:cNvPr id="10" name="Shape 8"/>
          <p:cNvSpPr/>
          <p:nvPr/>
        </p:nvSpPr>
        <p:spPr>
          <a:xfrm>
            <a:off x="8915400" y="6437376"/>
            <a:ext cx="2103120" cy="0"/>
          </a:xfrm>
          <a:prstGeom prst="line">
            <a:avLst/>
          </a:prstGeom>
          <a:noFill/>
          <a:ln w="9525">
            <a:solidFill>
              <a:srgbClr val="D8D1C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5800" y="86868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0E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запуска на 4 недели</a:t>
            </a:r>
            <a:endParaRPr lang="en-US" sz="3000" dirty="0"/>
          </a:p>
        </p:txBody>
      </p:sp>
      <p:sp>
        <p:nvSpPr>
          <p:cNvPr id="12" name="Text 10"/>
          <p:cNvSpPr/>
          <p:nvPr/>
        </p:nvSpPr>
        <p:spPr>
          <a:xfrm>
            <a:off x="685800" y="1609344"/>
            <a:ext cx="859536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656B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поведенческий эксперимент на реальных покупательницах до масштабной кампании.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822960" y="2331720"/>
            <a:ext cx="2377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56B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Неделя 1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822960" y="2761488"/>
            <a:ext cx="2423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0E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Примерочная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822960" y="3319272"/>
            <a:ext cx="2148840" cy="0"/>
          </a:xfrm>
          <a:prstGeom prst="line">
            <a:avLst/>
          </a:prstGeom>
          <a:noFill/>
          <a:ln w="15240">
            <a:solidFill>
              <a:srgbClr val="0E345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22960" y="3611880"/>
            <a:ext cx="2423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0E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+ зеркало + Fit Card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822960" y="4370832"/>
            <a:ext cx="2423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20" dirty="0">
                <a:solidFill>
                  <a:srgbClr val="656B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сканы QR, заполненные причины, язык покупательниц</a:t>
            </a:r>
            <a:endParaRPr lang="en-US" sz="1120" dirty="0"/>
          </a:p>
        </p:txBody>
      </p:sp>
      <p:sp>
        <p:nvSpPr>
          <p:cNvPr id="18" name="Text 16"/>
          <p:cNvSpPr/>
          <p:nvPr/>
        </p:nvSpPr>
        <p:spPr>
          <a:xfrm>
            <a:off x="3657600" y="2331720"/>
            <a:ext cx="2377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56B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Неделя 2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3657600" y="2761488"/>
            <a:ext cx="2423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0E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Пользовательский язык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3657600" y="3319272"/>
            <a:ext cx="2148840" cy="0"/>
          </a:xfrm>
          <a:prstGeom prst="line">
            <a:avLst/>
          </a:prstGeom>
          <a:noFill/>
          <a:ln w="15240">
            <a:solidFill>
              <a:srgbClr val="0E345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657600" y="3611880"/>
            <a:ext cx="2423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0E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 говорили / Мне подходит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3657600" y="4370832"/>
            <a:ext cx="2423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20" dirty="0">
                <a:solidFill>
                  <a:srgbClr val="656B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личные темы, не заданные брендом</a:t>
            </a:r>
            <a:endParaRPr lang="en-US" sz="1120" dirty="0"/>
          </a:p>
        </p:txBody>
      </p:sp>
      <p:sp>
        <p:nvSpPr>
          <p:cNvPr id="23" name="Text 21"/>
          <p:cNvSpPr/>
          <p:nvPr/>
        </p:nvSpPr>
        <p:spPr>
          <a:xfrm>
            <a:off x="6492240" y="2331720"/>
            <a:ext cx="2377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56B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Неделя 3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6492240" y="2761488"/>
            <a:ext cx="2423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0E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 Day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6492240" y="3319272"/>
            <a:ext cx="2148840" cy="0"/>
          </a:xfrm>
          <a:prstGeom prst="line">
            <a:avLst/>
          </a:prstGeom>
          <a:noFill/>
          <a:ln w="15240">
            <a:solidFill>
              <a:srgbClr val="0E345A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492240" y="3611880"/>
            <a:ext cx="2423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0E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5–10 реальных дней в SLAD</a:t>
            </a:r>
            <a:endParaRPr lang="en-US" sz="1250" dirty="0"/>
          </a:p>
        </p:txBody>
      </p:sp>
      <p:sp>
        <p:nvSpPr>
          <p:cNvPr id="27" name="Text 25"/>
          <p:cNvSpPr/>
          <p:nvPr/>
        </p:nvSpPr>
        <p:spPr>
          <a:xfrm>
            <a:off x="6492240" y="4370832"/>
            <a:ext cx="2423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20" dirty="0">
                <a:solidFill>
                  <a:srgbClr val="656B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непостановочный lifestyle UGC</a:t>
            </a:r>
            <a:endParaRPr lang="en-US" sz="1120" dirty="0"/>
          </a:p>
        </p:txBody>
      </p:sp>
      <p:sp>
        <p:nvSpPr>
          <p:cNvPr id="28" name="Text 26"/>
          <p:cNvSpPr/>
          <p:nvPr/>
        </p:nvSpPr>
        <p:spPr>
          <a:xfrm>
            <a:off x="9326880" y="2331720"/>
            <a:ext cx="2377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56B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Неделя 4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9326880" y="2761488"/>
            <a:ext cx="2423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0E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в бренд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9326880" y="3319272"/>
            <a:ext cx="2148840" cy="0"/>
          </a:xfrm>
          <a:prstGeom prst="line">
            <a:avLst/>
          </a:prstGeom>
          <a:noFill/>
          <a:ln w="15240">
            <a:solidFill>
              <a:srgbClr val="0E345A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9326880" y="3611880"/>
            <a:ext cx="2423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0E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сайт, магазин, соцсети, упаковка</a:t>
            </a:r>
            <a:endParaRPr lang="en-US" sz="1250" dirty="0"/>
          </a:p>
        </p:txBody>
      </p:sp>
      <p:sp>
        <p:nvSpPr>
          <p:cNvPr id="32" name="Text 30"/>
          <p:cNvSpPr/>
          <p:nvPr/>
        </p:nvSpPr>
        <p:spPr>
          <a:xfrm>
            <a:off x="9326880" y="4370832"/>
            <a:ext cx="2423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20" dirty="0">
                <a:solidFill>
                  <a:srgbClr val="656B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участницы видят свой вклад в SLAD</a:t>
            </a:r>
            <a:endParaRPr lang="en-US" sz="1120" dirty="0"/>
          </a:p>
        </p:txBody>
      </p:sp>
      <p:sp>
        <p:nvSpPr>
          <p:cNvPr id="33" name="Text 31"/>
          <p:cNvSpPr/>
          <p:nvPr/>
        </p:nvSpPr>
        <p:spPr>
          <a:xfrm>
            <a:off x="868680" y="5715000"/>
            <a:ext cx="9875520" cy="31089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0E34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Стартовая аудитория: основательница → команда SLAD → лояльные покупательницы → новые покупательницы.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5F0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8"/>
          </a:solidFill>
          <a:ln w="12700">
            <a:solidFill>
              <a:srgbClr val="F5F0E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74320"/>
            <a:ext cx="7315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0E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SLAD</a:t>
            </a:r>
            <a:endParaRPr lang="en-US" sz="800" dirty="0"/>
          </a:p>
        </p:txBody>
      </p:sp>
      <p:sp>
        <p:nvSpPr>
          <p:cNvPr id="4" name="Shape 2"/>
          <p:cNvSpPr/>
          <p:nvPr/>
        </p:nvSpPr>
        <p:spPr>
          <a:xfrm>
            <a:off x="1325880" y="356616"/>
            <a:ext cx="1920240" cy="0"/>
          </a:xfrm>
          <a:prstGeom prst="line">
            <a:avLst/>
          </a:prstGeom>
          <a:noFill/>
          <a:ln w="9525">
            <a:solidFill>
              <a:srgbClr val="D8D1C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617720" y="274320"/>
            <a:ext cx="30175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656B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SUCCESS SIGNALS</a:t>
            </a:r>
            <a:endParaRPr lang="en-US" sz="750" dirty="0"/>
          </a:p>
        </p:txBody>
      </p:sp>
      <p:sp>
        <p:nvSpPr>
          <p:cNvPr id="6" name="Shape 4"/>
          <p:cNvSpPr/>
          <p:nvPr/>
        </p:nvSpPr>
        <p:spPr>
          <a:xfrm>
            <a:off x="8961120" y="356616"/>
            <a:ext cx="1737360" cy="0"/>
          </a:xfrm>
          <a:prstGeom prst="line">
            <a:avLst/>
          </a:prstGeom>
          <a:noFill/>
          <a:ln w="9525">
            <a:solidFill>
              <a:srgbClr val="D8D1C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1018520" y="274320"/>
            <a:ext cx="7315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656B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50" dirty="0"/>
          </a:p>
        </p:txBody>
      </p:sp>
      <p:sp>
        <p:nvSpPr>
          <p:cNvPr id="8" name="Shape 6"/>
          <p:cNvSpPr/>
          <p:nvPr/>
        </p:nvSpPr>
        <p:spPr>
          <a:xfrm>
            <a:off x="502920" y="6437376"/>
            <a:ext cx="2926080" cy="0"/>
          </a:xfrm>
          <a:prstGeom prst="line">
            <a:avLst/>
          </a:prstGeom>
          <a:noFill/>
          <a:ln w="9525">
            <a:solidFill>
              <a:srgbClr val="D8D1C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703320" y="6355080"/>
            <a:ext cx="4800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56B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ДЕНИМ. ЖЕНЩИНЫ. СВОБОДА ВЫБОРА.</a:t>
            </a:r>
            <a:endParaRPr lang="en-US" sz="700" dirty="0"/>
          </a:p>
        </p:txBody>
      </p:sp>
      <p:sp>
        <p:nvSpPr>
          <p:cNvPr id="10" name="Shape 8"/>
          <p:cNvSpPr/>
          <p:nvPr/>
        </p:nvSpPr>
        <p:spPr>
          <a:xfrm>
            <a:off x="8915400" y="6437376"/>
            <a:ext cx="2103120" cy="0"/>
          </a:xfrm>
          <a:prstGeom prst="line">
            <a:avLst/>
          </a:prstGeom>
          <a:noFill/>
          <a:ln w="9525">
            <a:solidFill>
              <a:srgbClr val="D8D1C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5800" y="868680"/>
            <a:ext cx="8412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0E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понять, что пилот работает</a:t>
            </a:r>
            <a:endParaRPr lang="en-US" sz="3000" dirty="0"/>
          </a:p>
        </p:txBody>
      </p:sp>
      <p:sp>
        <p:nvSpPr>
          <p:cNvPr id="12" name="Text 10"/>
          <p:cNvSpPr/>
          <p:nvPr/>
        </p:nvSpPr>
        <p:spPr>
          <a:xfrm>
            <a:off x="685800" y="1609344"/>
            <a:ext cx="841248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656B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метрика — не охват. Главная метрика — присвоение языка бренда.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914400" y="2331720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E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Reuse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3383280" y="2331720"/>
            <a:ext cx="4846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656B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женщина использует формулу повторно</a:t>
            </a:r>
            <a:endParaRPr lang="en-US" sz="1350" dirty="0"/>
          </a:p>
        </p:txBody>
      </p:sp>
      <p:sp>
        <p:nvSpPr>
          <p:cNvPr id="15" name="Text 13"/>
          <p:cNvSpPr/>
          <p:nvPr/>
        </p:nvSpPr>
        <p:spPr>
          <a:xfrm>
            <a:off x="914400" y="2953512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E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Unprompted use</a:t>
            </a:r>
            <a:endParaRPr lang="en-US" sz="1350" dirty="0"/>
          </a:p>
        </p:txBody>
      </p:sp>
      <p:sp>
        <p:nvSpPr>
          <p:cNvPr id="16" name="Text 14"/>
          <p:cNvSpPr/>
          <p:nvPr/>
        </p:nvSpPr>
        <p:spPr>
          <a:xfrm>
            <a:off x="3383280" y="2953512"/>
            <a:ext cx="4846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656B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«мне подходит» появляется без прямого задания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914400" y="3575304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E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Personalization</a:t>
            </a:r>
            <a:endParaRPr lang="en-US" sz="1350" dirty="0"/>
          </a:p>
        </p:txBody>
      </p:sp>
      <p:sp>
        <p:nvSpPr>
          <p:cNvPr id="18" name="Text 16"/>
          <p:cNvSpPr/>
          <p:nvPr/>
        </p:nvSpPr>
        <p:spPr>
          <a:xfrm>
            <a:off x="3383280" y="3575304"/>
            <a:ext cx="4846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656B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аудитория создаёт свои варианты</a:t>
            </a:r>
            <a:endParaRPr lang="en-US" sz="1350" dirty="0"/>
          </a:p>
        </p:txBody>
      </p:sp>
      <p:sp>
        <p:nvSpPr>
          <p:cNvPr id="19" name="Text 17"/>
          <p:cNvSpPr/>
          <p:nvPr/>
        </p:nvSpPr>
        <p:spPr>
          <a:xfrm>
            <a:off x="914400" y="4197096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E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Meaning expansion</a:t>
            </a:r>
            <a:endParaRPr lang="en-US" sz="1350" dirty="0"/>
          </a:p>
        </p:txBody>
      </p:sp>
      <p:sp>
        <p:nvSpPr>
          <p:cNvPr id="20" name="Text 18"/>
          <p:cNvSpPr/>
          <p:nvPr/>
        </p:nvSpPr>
        <p:spPr>
          <a:xfrm>
            <a:off x="3383280" y="4197096"/>
            <a:ext cx="4846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656B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выходит за пределы джинсов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914400" y="4818888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E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Brand return</a:t>
            </a:r>
            <a:endParaRPr lang="en-US" sz="1350" dirty="0"/>
          </a:p>
        </p:txBody>
      </p:sp>
      <p:sp>
        <p:nvSpPr>
          <p:cNvPr id="22" name="Text 20"/>
          <p:cNvSpPr/>
          <p:nvPr/>
        </p:nvSpPr>
        <p:spPr>
          <a:xfrm>
            <a:off x="3383280" y="4818888"/>
            <a:ext cx="4846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656B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возвращаются в продукт и среду</a:t>
            </a:r>
            <a:endParaRPr lang="en-US" sz="1350" dirty="0"/>
          </a:p>
        </p:txBody>
      </p:sp>
      <p:sp>
        <p:nvSpPr>
          <p:cNvPr id="23" name="Text 21"/>
          <p:cNvSpPr/>
          <p:nvPr/>
        </p:nvSpPr>
        <p:spPr>
          <a:xfrm>
            <a:off x="914400" y="5394960"/>
            <a:ext cx="9875520" cy="8229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0E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начинают говорить «мне подходит»</a:t>
            </a:r>
            <a:endParaRPr lang="en-US" sz="2500" dirty="0"/>
          </a:p>
          <a:p>
            <a:pPr indent="0" marL="0">
              <a:buNone/>
            </a:pPr>
            <a:r>
              <a:rPr lang="en-US" sz="2500" b="1" dirty="0">
                <a:solidFill>
                  <a:srgbClr val="0E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потому, что SLAD попросил их это написать.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5F0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8"/>
          </a:solidFill>
          <a:ln w="12700">
            <a:solidFill>
              <a:srgbClr val="F5F0E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74320"/>
            <a:ext cx="7315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0E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SLAD</a:t>
            </a:r>
            <a:endParaRPr lang="en-US" sz="800" dirty="0"/>
          </a:p>
        </p:txBody>
      </p:sp>
      <p:sp>
        <p:nvSpPr>
          <p:cNvPr id="4" name="Shape 2"/>
          <p:cNvSpPr/>
          <p:nvPr/>
        </p:nvSpPr>
        <p:spPr>
          <a:xfrm>
            <a:off x="1325880" y="356616"/>
            <a:ext cx="1920240" cy="0"/>
          </a:xfrm>
          <a:prstGeom prst="line">
            <a:avLst/>
          </a:prstGeom>
          <a:noFill/>
          <a:ln w="9525">
            <a:solidFill>
              <a:srgbClr val="D8D1C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617720" y="274320"/>
            <a:ext cx="30175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656B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 MESSAGE</a:t>
            </a:r>
            <a:endParaRPr lang="en-US" sz="750" dirty="0"/>
          </a:p>
        </p:txBody>
      </p:sp>
      <p:sp>
        <p:nvSpPr>
          <p:cNvPr id="6" name="Shape 4"/>
          <p:cNvSpPr/>
          <p:nvPr/>
        </p:nvSpPr>
        <p:spPr>
          <a:xfrm>
            <a:off x="8961120" y="356616"/>
            <a:ext cx="1737360" cy="0"/>
          </a:xfrm>
          <a:prstGeom prst="line">
            <a:avLst/>
          </a:prstGeom>
          <a:noFill/>
          <a:ln w="9525">
            <a:solidFill>
              <a:srgbClr val="D8D1C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1018520" y="274320"/>
            <a:ext cx="7315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656B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50" dirty="0"/>
          </a:p>
        </p:txBody>
      </p:sp>
      <p:sp>
        <p:nvSpPr>
          <p:cNvPr id="8" name="Shape 6"/>
          <p:cNvSpPr/>
          <p:nvPr/>
        </p:nvSpPr>
        <p:spPr>
          <a:xfrm>
            <a:off x="502920" y="6437376"/>
            <a:ext cx="2926080" cy="0"/>
          </a:xfrm>
          <a:prstGeom prst="line">
            <a:avLst/>
          </a:prstGeom>
          <a:noFill/>
          <a:ln w="9525">
            <a:solidFill>
              <a:srgbClr val="D8D1C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703320" y="6355080"/>
            <a:ext cx="4800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56B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ДЕНИМ. ЖЕНЩИНЫ. СВОБОДА ВЫБОРА.</a:t>
            </a:r>
            <a:endParaRPr lang="en-US" sz="700" dirty="0"/>
          </a:p>
        </p:txBody>
      </p:sp>
      <p:sp>
        <p:nvSpPr>
          <p:cNvPr id="10" name="Shape 8"/>
          <p:cNvSpPr/>
          <p:nvPr/>
        </p:nvSpPr>
        <p:spPr>
          <a:xfrm>
            <a:off x="8915400" y="6437376"/>
            <a:ext cx="2103120" cy="0"/>
          </a:xfrm>
          <a:prstGeom prst="line">
            <a:avLst/>
          </a:prstGeom>
          <a:noFill/>
          <a:ln w="9525">
            <a:solidFill>
              <a:srgbClr val="D8D1C6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68680" y="1005840"/>
            <a:ext cx="914400" cy="914400"/>
          </a:xfrm>
          <a:prstGeom prst="ellipse">
            <a:avLst/>
          </a:prstGeom>
          <a:solidFill>
            <a:srgbClr val="F5F0E8">
              <a:alpha val="0"/>
            </a:srgbClr>
          </a:solidFill>
          <a:ln w="19050">
            <a:solidFill>
              <a:srgbClr val="0E345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78408" y="987552"/>
            <a:ext cx="685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200" b="1" dirty="0">
                <a:solidFill>
                  <a:srgbClr val="0E34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4200" dirty="0"/>
          </a:p>
        </p:txBody>
      </p:sp>
      <p:sp>
        <p:nvSpPr>
          <p:cNvPr id="13" name="Text 11"/>
          <p:cNvSpPr/>
          <p:nvPr/>
        </p:nvSpPr>
        <p:spPr>
          <a:xfrm>
            <a:off x="685800" y="1965960"/>
            <a:ext cx="1920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0E34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</a:t>
            </a:r>
            <a:endParaRPr lang="en-US" sz="2300" dirty="0"/>
          </a:p>
          <a:p>
            <a:pPr algn="ctr" indent="0" marL="0">
              <a:buNone/>
            </a:pPr>
            <a:r>
              <a:rPr lang="en-US" sz="2300" b="1" dirty="0">
                <a:solidFill>
                  <a:srgbClr val="0E34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</a:t>
            </a:r>
            <a:endParaRPr lang="en-US" sz="2300" dirty="0"/>
          </a:p>
        </p:txBody>
      </p:sp>
      <p:sp>
        <p:nvSpPr>
          <p:cNvPr id="14" name="Text 12"/>
          <p:cNvSpPr/>
          <p:nvPr/>
        </p:nvSpPr>
        <p:spPr>
          <a:xfrm>
            <a:off x="3154680" y="1508760"/>
            <a:ext cx="7772400" cy="10972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E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SLAD — это не бренд, который говорит женщине, что ей подходит.</a:t>
            </a:r>
            <a:endParaRPr lang="en-US" sz="3100" dirty="0"/>
          </a:p>
        </p:txBody>
      </p:sp>
      <p:sp>
        <p:nvSpPr>
          <p:cNvPr id="15" name="Shape 13"/>
          <p:cNvSpPr/>
          <p:nvPr/>
        </p:nvSpPr>
        <p:spPr>
          <a:xfrm>
            <a:off x="3200400" y="3063240"/>
            <a:ext cx="2011680" cy="0"/>
          </a:xfrm>
          <a:prstGeom prst="line">
            <a:avLst/>
          </a:prstGeom>
          <a:noFill/>
          <a:ln w="12700">
            <a:solidFill>
              <a:srgbClr val="D8D1C6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154680" y="3429000"/>
            <a:ext cx="7589520" cy="10972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3300" b="1" dirty="0">
                <a:solidFill>
                  <a:srgbClr val="0E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SLAD — бренд, который возвращает ей право решить это самой.</a:t>
            </a:r>
            <a:endParaRPr lang="en-US" sz="3300" dirty="0"/>
          </a:p>
        </p:txBody>
      </p:sp>
      <p:sp>
        <p:nvSpPr>
          <p:cNvPr id="17" name="Text 15"/>
          <p:cNvSpPr/>
          <p:nvPr/>
        </p:nvSpPr>
        <p:spPr>
          <a:xfrm>
            <a:off x="3200400" y="5257800"/>
            <a:ext cx="6766560" cy="3657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656B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шаг: провести 4-недельный пилот и собрать реальные формулировки покупательниц.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OpenAI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SLAD Pilot Brand Guide v1.0</dc:title>
  <dc:subject>SLAD Pilot Brand Guide</dc:subject>
  <dc:creator>OpenAI</dc:creator>
  <cp:lastModifiedBy>OpenAI</cp:lastModifiedBy>
  <cp:revision>1</cp:revision>
  <dcterms:created xsi:type="dcterms:W3CDTF">2026-09-30T08:07:05Z</dcterms:created>
  <dcterms:modified xsi:type="dcterms:W3CDTF">2026-09-30T08:07:05Z</dcterms:modified>
</cp:coreProperties>
</file>