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20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odern_high_end_product_still_life_c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57200" y="502920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502920" y="1325880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</a:t>
            </a:r>
            <a:r>
              <a:rPr lang="en-US" sz="1600" b="1" dirty="0" err="1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ренд</a:t>
            </a:r>
            <a:r>
              <a:rPr lang="en-US" sz="1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ухода за лицом для 15–18 лет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02920" y="6016752"/>
            <a:ext cx="306324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12648" y="6089904"/>
            <a:ext cx="2843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меняется. Уход тоже может.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Конкурентное поле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для подростков уже занят проблемной кожей; свободнее территория “состояний кожи”.</a:t>
            </a:r>
            <a:endParaRPr lang="en-US" sz="1250" dirty="0"/>
          </a:p>
        </p:txBody>
      </p:sp>
      <p:pic>
        <p:nvPicPr>
          <p:cNvPr id="4" name="Image 0" descr="/mnt/data/a_clean_modern_high_end_product_still_life_c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143000"/>
            <a:ext cx="4325112" cy="5715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818120" y="1143000"/>
            <a:ext cx="4370832" cy="5715000"/>
          </a:xfrm>
          <a:prstGeom prst="rect">
            <a:avLst/>
          </a:prstGeom>
          <a:solidFill>
            <a:srgbClr val="FFFFFF">
              <a:alpha val="6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502920" y="1463040"/>
            <a:ext cx="214884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9224" y="1609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371600" y="16002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ART&amp;FACT. Teens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85800" y="1965960"/>
            <a:ext cx="178308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10–18, готовая схема ухода, яркая упаковка, тест “отношений с кожей”. Сильный teen-tone, но бренд остаётся автором системы.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971800" y="1463040"/>
            <a:ext cx="214884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118104" y="1609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840480" y="16002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Booby Blue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154680" y="1965960"/>
            <a:ext cx="178308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Teen-care 14–18 / 12–18, доступная цена, маскот, “против прыщей” и контроль жирности. Фокус — физиология проблемной кожи.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440680" y="1463040"/>
            <a:ext cx="214884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5586984" y="1609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309360" y="16002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Пропеллер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623560" y="1965960"/>
            <a:ext cx="178308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территория “прыщи / чёрные точки / чистая кожа”, много линеек, школа блогера. Язык борьбы и лечения проблемы.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02920" y="3703320"/>
            <a:ext cx="21488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49224" y="3849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371600" y="384048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Openface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85800" y="4206240"/>
            <a:ext cx="178308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уход, доказательные ингредиенты, персонализация по фото, взрослая эстетика. Выше цена и уровень сложности.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2971800" y="3703320"/>
            <a:ext cx="21488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3118104" y="3849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3840480" y="384048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DTMS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3154680" y="4206240"/>
            <a:ext cx="178308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ингредиенты, рефилы, премиальный тон, “островок стабильности”. Сильный adult skincare, но не teen-ритм.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8001000" y="4846320"/>
            <a:ext cx="3749040" cy="1051560"/>
          </a:xfrm>
          <a:prstGeom prst="roundRect">
            <a:avLst>
              <a:gd name="adj" fmla="val 695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165592" y="4956048"/>
            <a:ext cx="3419856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зона: не “борьба с прыщами”, а язык состояний: что происходит с кожей сегодня и какой минимум действий нужен.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competitor analysis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конкуренты — и чего не дают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для новой позиции бренда.</a:t>
            </a:r>
            <a:endParaRPr lang="en-US" sz="1250" dirty="0"/>
          </a:p>
        </p:txBody>
      </p:sp>
      <p:pic>
        <p:nvPicPr>
          <p:cNvPr id="4" name="Image 0" descr="/mnt/data/a_wide_cinematic_surreal_conceptual_scene_a_yo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7320"/>
            <a:ext cx="4800600" cy="4663440"/>
          </a:xfrm>
          <a:prstGeom prst="rect">
            <a:avLst/>
          </a:prstGeom>
        </p:spPr>
      </p:pic>
      <p:pic>
        <p:nvPicPr>
          <p:cNvPr id="5" name="Image 1" descr="/mnt/data/a_wide_cinematic_surreal_conceptual_scene_a_yo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417320"/>
            <a:ext cx="4645152" cy="46634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2920" y="525780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ещё один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“против”</a:t>
            </a:r>
            <a:endParaRPr lang="en-US" sz="2600" dirty="0"/>
          </a:p>
        </p:txBody>
      </p:sp>
      <p:sp>
        <p:nvSpPr>
          <p:cNvPr id="7" name="Text 3"/>
          <p:cNvSpPr/>
          <p:nvPr/>
        </p:nvSpPr>
        <p:spPr>
          <a:xfrm>
            <a:off x="7882128" y="525780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интерфейс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понимания</a:t>
            </a:r>
            <a:endParaRPr lang="en-US" sz="2600" dirty="0"/>
          </a:p>
        </p:txBody>
      </p:sp>
      <p:sp>
        <p:nvSpPr>
          <p:cNvPr id="8" name="Text 4"/>
          <p:cNvSpPr/>
          <p:nvPr/>
        </p:nvSpPr>
        <p:spPr>
          <a:xfrm>
            <a:off x="5074920" y="1600200"/>
            <a:ext cx="2331720" cy="4297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3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уже обучил подростка искать “активы” и SOS-решения
</a:t>
            </a:r>
            <a:r>
              <a:rPr lang="en-US" sz="133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часто назначают врагом саму кожу: прыщи, блеск, несовершенства
</a:t>
            </a:r>
            <a:r>
              <a:rPr lang="en-US" sz="133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нужен не только продукт, а способ не паниковать и выбирать проще
</a:t>
            </a:r>
            <a:r>
              <a:rPr lang="en-US" sz="133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 и маркетплейс влияют на покупку, но язык должен быть подростковым
</a:t>
            </a:r>
            <a:r>
              <a:rPr lang="en-US" sz="133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 система, которую подростки смогут дописывать сами</a:t>
            </a:r>
            <a:endParaRPr lang="en-US" sz="1330" dirty="0"/>
          </a:p>
        </p:txBody>
      </p:sp>
      <p:sp>
        <p:nvSpPr>
          <p:cNvPr id="9" name="Text 5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insight</a:t>
            </a:r>
            <a:endParaRPr lang="en-US" sz="800" dirty="0"/>
          </a:p>
        </p:txBody>
      </p:sp>
      <p:sp>
        <p:nvSpPr>
          <p:cNvPr id="10" name="Text 6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пустота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фокуса: от “исправь лицо” к “понять состояние”.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97280" y="3200400"/>
            <a:ext cx="9966960" cy="0"/>
          </a:xfrm>
          <a:prstGeom prst="line">
            <a:avLst/>
          </a:prstGeom>
          <a:noFill/>
          <a:ln w="15240">
            <a:solidFill>
              <a:srgbClr val="090A0B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2148840"/>
            <a:ext cx="2286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23544" y="22951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645920" y="22860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Проблемная кожа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0120" y="2651760"/>
            <a:ext cx="192024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прыщи / жирность / чёрные точки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566160" y="2148840"/>
            <a:ext cx="2286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712464" y="22951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34840" y="22860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наука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749040" y="2651760"/>
            <a:ext cx="192024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активы / кислоты / микробиом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55080" y="2148840"/>
            <a:ext cx="2286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01384" y="22951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223760" y="22860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premium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537960" y="2651760"/>
            <a:ext cx="192024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/ эстетика / рефилы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44000" y="2148840"/>
            <a:ext cx="2286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290304" y="22951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012680" y="22860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кожи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326880" y="2651760"/>
            <a:ext cx="192024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сухо / база / не трогаю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034272" y="2029968"/>
            <a:ext cx="2505456" cy="2194560"/>
          </a:xfrm>
          <a:prstGeom prst="roundRect">
            <a:avLst>
              <a:gd name="adj" fmla="val 5000"/>
            </a:avLst>
          </a:prstGeom>
          <a:solidFill>
            <a:srgbClr val="FFFFFF">
              <a:alpha val="0"/>
            </a:srgbClr>
          </a:solidFill>
          <a:ln w="38100">
            <a:solidFill>
              <a:srgbClr val="174A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77240" y="4846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F6672"/>
                </a:solidFill>
              </a:rPr>
              <a:t>Свободная формула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77240" y="5230368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коже нужно своё.</a:t>
            </a:r>
            <a:endParaRPr lang="en-US" sz="3500" dirty="0"/>
          </a:p>
        </p:txBody>
      </p:sp>
      <p:sp>
        <p:nvSpPr>
          <p:cNvPr id="24" name="Text 22"/>
          <p:cNvSpPr/>
          <p:nvPr/>
        </p:nvSpPr>
        <p:spPr>
          <a:xfrm>
            <a:off x="822960" y="589788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90A0B"/>
                </a:solidFill>
              </a:rPr>
              <a:t>Бренд ставит двоеточие, а аудитория каждый день дописывает смысл.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positioning gap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Нейминг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должно быть не вывеской, а механизмом соавторства.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5440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</a:t>
            </a:r>
            <a:endParaRPr lang="en-US" sz="7600" dirty="0"/>
          </a:p>
        </p:txBody>
      </p:sp>
      <p:sp>
        <p:nvSpPr>
          <p:cNvPr id="5" name="Shape 3"/>
          <p:cNvSpPr/>
          <p:nvPr/>
        </p:nvSpPr>
        <p:spPr>
          <a:xfrm>
            <a:off x="841248" y="2852928"/>
            <a:ext cx="3840480" cy="0"/>
          </a:xfrm>
          <a:prstGeom prst="line">
            <a:avLst/>
          </a:prstGeom>
          <a:noFill/>
          <a:ln w="38100">
            <a:solidFill>
              <a:srgbClr val="174A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818120" y="1234440"/>
            <a:ext cx="352044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964424" y="13807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0" y="13716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01000" y="1737360"/>
            <a:ext cx="31546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фраза: состояние дописывает сам подросток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818120" y="2651760"/>
            <a:ext cx="352044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964424" y="279806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6800" y="2788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001000" y="3154680"/>
            <a:ext cx="31546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переключения ухода под день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818120" y="4069080"/>
            <a:ext cx="352044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964424" y="42153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86800" y="42062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001000" y="4572000"/>
            <a:ext cx="31546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действий вместо перегруза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13232" y="3794760"/>
            <a:ext cx="5760720" cy="1097280"/>
          </a:xfrm>
          <a:prstGeom prst="roundRect">
            <a:avLst>
              <a:gd name="adj" fmla="val 66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77824" y="3904488"/>
            <a:ext cx="5431536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выбор: “СЕГОДНЯ:” — бренд отдаёт вторую половину имени аудитории.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58952" y="576072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672"/>
                </a:solidFill>
              </a:rPr>
              <a:t>До коммерческого запуска нужен trademark clearance по классу 3 и смежным классам.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high_end_realistic_product_photography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Core Claim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ядро бренда.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66928" y="1874520"/>
            <a:ext cx="5852160" cy="1417320"/>
          </a:xfrm>
          <a:prstGeom prst="roundRect">
            <a:avLst>
              <a:gd name="adj" fmla="val 5161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1984248"/>
            <a:ext cx="55229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меняется. И это нормально.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— по состоянию, а не по стандарту.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66928" y="3520440"/>
            <a:ext cx="301752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76656" y="3593592"/>
            <a:ext cx="2798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коже нужно своё.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635240" y="1325880"/>
            <a:ext cx="3703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781544" y="1472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503920" y="146304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818120" y="1828800"/>
            <a:ext cx="3337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для кожи, которая не обязана быть одинаковой каждый день.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635240" y="2560320"/>
            <a:ext cx="3703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781544" y="2706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503920" y="269748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818120" y="3063240"/>
            <a:ext cx="3337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исправляй кожу. Понимай, что ей нужно сегодня.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635240" y="3794760"/>
            <a:ext cx="3703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7781544" y="394106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503920" y="393192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818120" y="4297680"/>
            <a:ext cx="33375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Твоя кожа меняется. Твой уход может меняться вместе с ней.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claim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Value Contract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не обещает идеальное лицо — он защищает нормальность изменений.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1005840"/>
          </a:xfrm>
          <a:prstGeom prst="roundRect">
            <a:avLst>
              <a:gd name="adj" fmla="val 7273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50392" y="1344168"/>
            <a:ext cx="1046073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пытаемся сделать лицо “идеальным”. Мы учимся замечать, что происходит с кожей сегодня, пользоваться только нужным уходом и не превращать каждую точку на лице в проблему.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85800" y="260604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32104" y="2752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54480" y="27432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нормальность изменений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3108960"/>
            <a:ext cx="2971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жирность / сухость / воспаление не делают человека “хуже”</a:t>
            </a:r>
            <a:endParaRPr lang="en-US" sz="1130" dirty="0"/>
          </a:p>
        </p:txBody>
      </p:sp>
      <p:sp>
        <p:nvSpPr>
          <p:cNvPr id="10" name="Shape 8"/>
          <p:cNvSpPr/>
          <p:nvPr/>
        </p:nvSpPr>
        <p:spPr>
          <a:xfrm>
            <a:off x="4389120" y="260604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35424" y="2752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257800" y="27432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0" y="3108960"/>
            <a:ext cx="2971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понятных средства лучше десяти случайных</a:t>
            </a:r>
            <a:endParaRPr lang="en-US" sz="1130" dirty="0"/>
          </a:p>
        </p:txBody>
      </p:sp>
      <p:sp>
        <p:nvSpPr>
          <p:cNvPr id="14" name="Shape 12"/>
          <p:cNvSpPr/>
          <p:nvPr/>
        </p:nvSpPr>
        <p:spPr>
          <a:xfrm>
            <a:off x="8092440" y="260604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238744" y="2752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961120" y="27432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275320" y="3108960"/>
            <a:ext cx="2971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продукт нужен — и когда не нужен</a:t>
            </a:r>
            <a:endParaRPr lang="en-US" sz="1130" dirty="0"/>
          </a:p>
        </p:txBody>
      </p:sp>
      <p:sp>
        <p:nvSpPr>
          <p:cNvPr id="18" name="Shape 16"/>
          <p:cNvSpPr/>
          <p:nvPr/>
        </p:nvSpPr>
        <p:spPr>
          <a:xfrm>
            <a:off x="685800" y="411480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32104" y="42611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554480" y="4251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68680" y="4617720"/>
            <a:ext cx="2971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учится выбирать сам</a:t>
            </a:r>
            <a:endParaRPr lang="en-US" sz="1130" dirty="0"/>
          </a:p>
        </p:txBody>
      </p:sp>
      <p:sp>
        <p:nvSpPr>
          <p:cNvPr id="22" name="Shape 20"/>
          <p:cNvSpPr/>
          <p:nvPr/>
        </p:nvSpPr>
        <p:spPr>
          <a:xfrm>
            <a:off x="4389120" y="411480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535424" y="42611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257800" y="42519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572000" y="4617720"/>
            <a:ext cx="2971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ухаживает, не лечит заболевание</a:t>
            </a:r>
            <a:endParaRPr lang="en-US" sz="1130" dirty="0"/>
          </a:p>
        </p:txBody>
      </p:sp>
      <p:sp>
        <p:nvSpPr>
          <p:cNvPr id="26" name="Text 24"/>
          <p:cNvSpPr/>
          <p:nvPr/>
        </p:nvSpPr>
        <p:spPr>
          <a:xfrm>
            <a:off x="758952" y="5961888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</a:rPr>
              <a:t>Чужое: стыд · идеальная кожа · перегруз · агрессивные тренды · псевдонаука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contract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Actant Narrative Generator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подросток. Бренд — помощник. Враг — косметический шум.</a:t>
            </a:r>
            <a:endParaRPr lang="en-US" sz="1250" dirty="0"/>
          </a:p>
        </p:txBody>
      </p:sp>
      <p:pic>
        <p:nvPicPr>
          <p:cNvPr id="4" name="Image 0" descr="/mnt/data/a_wide_cinematic_surreal_conceptual_scene_a_yo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417320"/>
            <a:ext cx="3749040" cy="3703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5349240"/>
            <a:ext cx="3657600" cy="640080"/>
          </a:xfrm>
          <a:prstGeom prst="roundRect">
            <a:avLst>
              <a:gd name="adj" fmla="val 11429"/>
            </a:avLst>
          </a:prstGeom>
          <a:solidFill>
            <a:srgbClr val="174A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04672" y="5458968"/>
            <a:ext cx="3328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 / Герой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который учится понимать себя и кожу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526280" y="1325880"/>
            <a:ext cx="301752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4672584" y="1472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394960" y="14630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709160" y="1828800"/>
            <a:ext cx="265176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“я понимаю свою кожу и не думаю о ней весь день”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046720" y="1325880"/>
            <a:ext cx="301752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8193024" y="1472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915400" y="14630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Opponent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229600" y="1828800"/>
            <a:ext cx="265176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 noise: фильтры, тренды, страхи, 10-ступенчатые схемы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26280" y="2971800"/>
            <a:ext cx="301752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672584" y="31181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394960" y="31089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Helper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709160" y="3474720"/>
            <a:ext cx="265176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система, объяснения, безопасные продукты, сообщество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8046720" y="2971800"/>
            <a:ext cx="301752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8193024" y="31181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915400" y="31089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229600" y="3474720"/>
            <a:ext cx="265176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и желание самому решать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6263640" y="4617720"/>
            <a:ext cx="301752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6409944" y="47640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132320" y="47548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446520" y="5120640"/>
            <a:ext cx="265176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+ его социальное окружение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Brand Myth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должна переводить человека из паники в ясность.</a:t>
            </a:r>
            <a:endParaRPr lang="en-US" sz="1250" dirty="0"/>
          </a:p>
        </p:txBody>
      </p:sp>
      <p:pic>
        <p:nvPicPr>
          <p:cNvPr id="4" name="Image 0" descr="/mnt/data/a_wide_cinematic_surreal_conceptual_scene_a_yo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5880"/>
            <a:ext cx="12191695" cy="47548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1325880"/>
            <a:ext cx="12191695" cy="4754880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3931920" cy="1051560"/>
          </a:xfrm>
          <a:prstGeom prst="roundRect">
            <a:avLst>
              <a:gd name="adj" fmla="val 695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0392" y="1938528"/>
            <a:ext cx="3602736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“Что со мной опять не так? Что срочно купить?”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321040" y="4160520"/>
            <a:ext cx="3246120" cy="1097280"/>
          </a:xfrm>
          <a:prstGeom prst="roundRect">
            <a:avLst>
              <a:gd name="adj" fmla="val 66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485632" y="4270248"/>
            <a:ext cx="2916936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“Понял. Сегодня такой режим. Сделаю два шага и пойду дальше.”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892040" y="260604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C9FF50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056632" y="2715768"/>
            <a:ext cx="2916936" cy="1289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бренда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меняешься. Кожа тоже. Проблема не в том, что она сегодня другая, а в шуме, который заставляет срочно что-то исправлять.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myth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Opponent Map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Вредитель — не прыщ, а косметический шум.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86968" y="1581912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viral acids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154680" y="150876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264408" y="1581912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 skin pressure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77240" y="219456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86968" y="2267712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&amp; comparisons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154680" y="219456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264408" y="2267712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10-step routines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77240" y="288036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6968" y="2953512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adult skincare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154680" y="288036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64408" y="2953512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“you are doing it wrong”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68680" y="3931920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</a:t>
            </a:r>
            <a:endParaRPr lang="en-US" sz="4200" dirty="0"/>
          </a:p>
        </p:txBody>
      </p:sp>
      <p:sp>
        <p:nvSpPr>
          <p:cNvPr id="17" name="Text 15"/>
          <p:cNvSpPr/>
          <p:nvPr/>
        </p:nvSpPr>
        <p:spPr>
          <a:xfrm>
            <a:off x="5349240" y="2880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174AFF"/>
                </a:solidFill>
              </a:rPr>
              <a:t>→</a:t>
            </a:r>
            <a:endParaRPr lang="en-US" sz="4200" dirty="0"/>
          </a:p>
        </p:txBody>
      </p:sp>
      <p:sp>
        <p:nvSpPr>
          <p:cNvPr id="18" name="Shape 16"/>
          <p:cNvSpPr/>
          <p:nvPr/>
        </p:nvSpPr>
        <p:spPr>
          <a:xfrm>
            <a:off x="5989320" y="1508760"/>
            <a:ext cx="498348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135624" y="165506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858000" y="1645920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Helper Strategy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172200" y="2011680"/>
            <a:ext cx="4617720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возвращает к четырём вопросам: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изменилось?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действительно мешает?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Какой минимум нужен?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лучше ничего не добавлять?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989320" y="4892040"/>
            <a:ext cx="498348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153912" y="5001768"/>
            <a:ext cx="465429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= “магический артефакт”: не обещает победить кожу, а </a:t>
            </a:r>
            <a:r>
              <a:rPr lang="en-US" sz="1400" b="1" dirty="0" err="1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</a:t>
            </a: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1400" b="1" dirty="0" err="1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победить</a:t>
            </a:r>
            <a:r>
              <a:rPr lang="ru-RU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</a:t>
            </a:r>
            <a:r>
              <a:rPr lang="en-US" sz="1400" b="1" dirty="0" err="1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</a:t>
            </a: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вокруг кожи.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opponent &amp; helper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Продуктовая архитектура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— не 12 SKU. Старт — простая система состояний.</a:t>
            </a:r>
            <a:endParaRPr lang="en-US" sz="1250" dirty="0"/>
          </a:p>
        </p:txBody>
      </p:sp>
      <p:pic>
        <p:nvPicPr>
          <p:cNvPr id="4" name="Image 0" descr="/mnt/data/a_clean_high_end_realistic_product_photography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1389888"/>
            <a:ext cx="5715000" cy="47091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172200" y="1417320"/>
            <a:ext cx="49377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318504" y="1563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040880" y="15544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УМЫТЬ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355080" y="1920240"/>
            <a:ext cx="45720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cleanser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172200" y="2468880"/>
            <a:ext cx="49377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18504" y="2615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174AFF"/>
          </a:solidFill>
          <a:ln w="12700">
            <a:solidFill>
              <a:srgbClr val="174A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040880" y="26060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УВЛАЖНИТЬ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355080" y="2971800"/>
            <a:ext cx="45720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barrier gel-cream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172200" y="3520440"/>
            <a:ext cx="49377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318504" y="36667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040880" y="36576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ЗАЩИТИТЬ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355080" y="4023360"/>
            <a:ext cx="45720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SPF 50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172200" y="4572000"/>
            <a:ext cx="49377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318504" y="47183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040880" y="47091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SOS / НЕ ТРОГАТЬ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355080" y="5074920"/>
            <a:ext cx="4572000" cy="109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гидроколлоидные патчи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172200" y="5715000"/>
            <a:ext cx="4937760" cy="594360"/>
          </a:xfrm>
          <a:prstGeom prst="roundRect">
            <a:avLst>
              <a:gd name="adj" fmla="val 12308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336792" y="5824728"/>
            <a:ext cx="460857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Ценовой коридор: 690–990 ₽ за базовый SKU / 1 790–2 190 ₽ starter set. Между teen-mass и adult functional skincare.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system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Culture Map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должен жить там, где уже живёт подросток.</a:t>
            </a:r>
            <a:endParaRPr lang="en-US" sz="1250" dirty="0"/>
          </a:p>
        </p:txBody>
      </p:sp>
      <p:pic>
        <p:nvPicPr>
          <p:cNvPr id="4" name="Image 0" descr="/mnt/data/a_wide_stylized_collage_flat_lay_editorial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371600"/>
            <a:ext cx="5650992" cy="4846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444752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90A0B"/>
                </a:solidFill>
              </a:rPr>
              <a:t>TikTok / Shorts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2423160" y="144475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4AFF"/>
                </a:solidFill>
              </a:rPr>
              <a:t>узнавание себя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389120" y="14447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F6672"/>
                </a:solidFill>
              </a:rPr>
              <a:t>7–20 сек “сегодня: …”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40080" y="219456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90A0B"/>
                </a:solidFill>
              </a:rPr>
              <a:t>Telegram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423160" y="21945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4AFF"/>
                </a:solidFill>
              </a:rPr>
              <a:t>личный пульт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389120" y="21945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F6672"/>
                </a:solidFill>
              </a:rPr>
              <a:t>опросы, skin-status, FAQ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40080" y="294436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90A0B"/>
                </a:solidFill>
              </a:rPr>
              <a:t>VK / Clips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423160" y="294436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4AFF"/>
                </a:solidFill>
              </a:rPr>
              <a:t>клуб + архив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389120" y="29443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F6672"/>
                </a:solidFill>
              </a:rPr>
              <a:t>UGC, челленджи, creators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40080" y="3694176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90A0B"/>
                </a:solidFill>
              </a:rPr>
              <a:t>YouTube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2423160" y="369417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4AFF"/>
                </a:solidFill>
              </a:rPr>
              <a:t>объяснение без паники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389120" y="36941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F6672"/>
                </a:solidFill>
              </a:rPr>
              <a:t>актив за 5 минут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40080" y="4443984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090A0B"/>
                </a:solidFill>
              </a:rPr>
              <a:t>Ozon / WB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2423160" y="444398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4AFF"/>
                </a:solidFill>
              </a:rPr>
              <a:t>покупка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389120" y="444398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F6672"/>
                </a:solidFill>
              </a:rPr>
              <a:t>sets вместо сложного каталога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40080" y="5513832"/>
            <a:ext cx="5486400" cy="777240"/>
          </a:xfrm>
          <a:prstGeom prst="roundRect">
            <a:avLst>
              <a:gd name="adj" fmla="val 9412"/>
            </a:avLst>
          </a:prstGeom>
          <a:solidFill>
            <a:srgbClr val="C9FF50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04672" y="5623560"/>
            <a:ext cx="515721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инсайт: подростку нужен не ещё один эксперт, а интерфейс, который помогает самому разобраться в состоянии кожи.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map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Attention Loops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Повторяемая петля: “СЕГОДНЯ: как?”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</a:t>
            </a:r>
            <a:endParaRPr lang="en-US" sz="4600" dirty="0"/>
          </a:p>
          <a:p>
            <a:pPr marL="0" indent="0">
              <a:buNone/>
            </a:pPr>
            <a:r>
              <a:rPr lang="en-US" sz="46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КАК?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749808" y="3063240"/>
            <a:ext cx="2926080" cy="347472"/>
          </a:xfrm>
          <a:prstGeom prst="roundRect">
            <a:avLst>
              <a:gd name="adj" fmla="val 21053"/>
            </a:avLst>
          </a:prstGeom>
          <a:solidFill>
            <a:srgbClr val="174AFF"/>
          </a:solidFill>
          <a:ln w="12700">
            <a:solidFill>
              <a:srgbClr val="174A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59536" y="3136392"/>
            <a:ext cx="2706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спокойно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49808" y="3538728"/>
            <a:ext cx="292608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59536" y="3611880"/>
            <a:ext cx="2706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блеск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9808" y="4014216"/>
            <a:ext cx="292608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59536" y="4087368"/>
            <a:ext cx="2706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сухо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49808" y="4489704"/>
            <a:ext cx="292608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59536" y="4562856"/>
            <a:ext cx="2706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SOS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49808" y="4965192"/>
            <a:ext cx="292608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9536" y="5038344"/>
            <a:ext cx="2706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вообще всё равно</a:t>
            </a:r>
            <a:endParaRPr lang="en-US" sz="1100" dirty="0"/>
          </a:p>
        </p:txBody>
      </p:sp>
      <p:pic>
        <p:nvPicPr>
          <p:cNvPr id="15" name="Image 0" descr="/mnt/data/a_wide_stylized_collage_flat_lay_editorial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60" y="1389888"/>
            <a:ext cx="6858000" cy="4818888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74920" y="5504688"/>
            <a:ext cx="5989320" cy="658368"/>
          </a:xfrm>
          <a:prstGeom prst="roundRect">
            <a:avLst>
              <a:gd name="adj" fmla="val 11111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239512" y="5614416"/>
            <a:ext cx="5660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Форматы: “нужно / мимо”, “skin plot twist”, “2 шага достаточно”, “не трогаю 24 часа”, “полка отменяется”.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attention loops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Voice / Mascot / Roles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маскот-герой, а изменяемый статусный объект.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47548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32104" y="1472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554480" y="14630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Blob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1828800"/>
            <a:ext cx="4389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бесформенный цифровой объект, который постоянно меняется: calm / shiny / dry / irritated / tired / zero-care. Имя должно дать комьюнити.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85800" y="2880360"/>
            <a:ext cx="47548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32104" y="302666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554480" y="3017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68680" y="3383280"/>
            <a:ext cx="4389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взрослый, который изображает подростковый сленг. Не лекция дерматолога. Коротко, спокойно, без стыда и без “ты делаешь неправильно”.</a:t>
            </a:r>
            <a:endParaRPr lang="en-US" sz="1400" dirty="0"/>
          </a:p>
        </p:txBody>
      </p:sp>
      <p:pic>
        <p:nvPicPr>
          <p:cNvPr id="12" name="Image 0" descr="/mnt/data/a_wide_clean_modern_marketing_brand_present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417320"/>
            <a:ext cx="5989320" cy="397764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5989320" y="5257800"/>
            <a:ext cx="5257800" cy="822960"/>
          </a:xfrm>
          <a:prstGeom prst="roundRect">
            <a:avLst>
              <a:gd name="adj" fmla="val 8889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153912" y="5367528"/>
            <a:ext cx="49286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тона: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“сегодня: блеск. ничего страшного. умыться ≠ стереть лицо. база → увлажнение → дальше живём.”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 &amp; voice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Platform Mechanics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— быстрое, социальное, копируемое.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508760"/>
            <a:ext cx="1920240" cy="416052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4AFF"/>
                </a:solidFill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90A0B"/>
                </a:solidFill>
              </a:rPr>
              <a:t>Telegram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301752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090A0B"/>
                </a:solidFill>
              </a:rPr>
              <a:t>выбрать состояние кожи за 10 сек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822960" y="48006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32688" y="48737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status-card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926080" y="1508760"/>
            <a:ext cx="1920240" cy="416052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090672" y="17830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4AFF"/>
                </a:solidFill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090672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90A0B"/>
                </a:solidFill>
              </a:rPr>
              <a:t>TikTok / Clips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90672" y="301752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090A0B"/>
                </a:solidFill>
              </a:rPr>
              <a:t>снять 7-секундный status video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3090672" y="48006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0" y="48737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remix-шаблон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193792" y="1508760"/>
            <a:ext cx="1920240" cy="416052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58384" y="17830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4AFF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5358384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90A0B"/>
                </a:solidFill>
              </a:rPr>
              <a:t>VK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358384" y="301752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090A0B"/>
                </a:solidFill>
              </a:rPr>
              <a:t>предложить новый status / sticker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5358384" y="48006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68112" y="48737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module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461504" y="1508760"/>
            <a:ext cx="1920240" cy="416052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626096" y="17830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4AFF"/>
                </a:solidFill>
              </a:rPr>
              <a:t>4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7626096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90A0B"/>
                </a:solidFill>
              </a:rPr>
              <a:t>QR на упаковке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626096" y="301752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090A0B"/>
                </a:solidFill>
              </a:rPr>
              <a:t>открыть подсказку дня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7626096" y="48006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735824" y="48737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micro-guide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9729216" y="1508760"/>
            <a:ext cx="1920240" cy="4160520"/>
          </a:xfrm>
          <a:prstGeom prst="roundRect">
            <a:avLst>
              <a:gd name="adj" fmla="val 619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893808" y="17830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4AFF"/>
                </a:solidFill>
              </a:rPr>
              <a:t>5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9893808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90A0B"/>
                </a:solidFill>
              </a:rPr>
              <a:t>Retail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893808" y="301752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090A0B"/>
                </a:solidFill>
              </a:rPr>
              <a:t>выбрать задачу, не “тип кожи”</a:t>
            </a:r>
            <a:endParaRPr lang="en-US" sz="1220" dirty="0"/>
          </a:p>
        </p:txBody>
      </p:sp>
      <p:sp>
        <p:nvSpPr>
          <p:cNvPr id="32" name="Shape 30"/>
          <p:cNvSpPr/>
          <p:nvPr/>
        </p:nvSpPr>
        <p:spPr>
          <a:xfrm>
            <a:off x="9893808" y="48006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003536" y="48737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 set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85800" y="605332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F6672"/>
                </a:solidFill>
              </a:rPr>
              <a:t>На старте не собираем фото лица: для 15–18 лучше self-report, чем распознавание кожи.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mechanics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Co-Creation Rituals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не отзывы, а язык бренда.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32104" y="1472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554480" y="14630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1828800"/>
            <a:ext cx="4572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как?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status дня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2200" y="132588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318504" y="14721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040880" y="14630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viral skincare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1828800"/>
            <a:ext cx="4572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/ мимо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коллективный verdict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5800" y="274320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32104" y="28895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554480" y="2880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68680" y="3246120"/>
            <a:ext cx="4572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трогаю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патч + sticker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2200" y="274320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18504" y="28895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040880" y="2880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неделя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355080" y="3246120"/>
            <a:ext cx="4572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режим: база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минимальная routine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85800" y="416052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32104" y="43068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554480" y="42976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SKU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68680" y="4663440"/>
            <a:ext cx="4572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состояние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имя продукта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2200" y="416052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318504" y="43068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174AFF"/>
          </a:solidFill>
          <a:ln w="12700">
            <a:solidFill>
              <a:srgbClr val="174A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040880" y="42976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лимитка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355080" y="4663440"/>
            <a:ext cx="4572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status-sticker contest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упаковка автора</a:t>
            </a:r>
            <a:endParaRPr lang="en-US" sz="1300" dirty="0"/>
          </a:p>
        </p:txBody>
      </p:sp>
      <p:pic>
        <p:nvPicPr>
          <p:cNvPr id="28" name="Image 0" descr="/mnt/data/a_wide_stylized_collage_flat_lay_editorial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5440680"/>
            <a:ext cx="5120640" cy="841248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co-creation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Brand Module Kit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Модули должны быть легко копируемыми и узнаваемыми.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13232" y="13258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49808" y="20574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90A0B"/>
                </a:solidFill>
              </a:rPr>
              <a:t>Кожа меняется. Уход тоже может.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897880" y="1417320"/>
            <a:ext cx="53492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044184" y="1563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766560" y="1554480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080760" y="1920240"/>
            <a:ext cx="4983480" cy="73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____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897880" y="2295144"/>
            <a:ext cx="53492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044184" y="2441448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766560" y="2432304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иконки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080760" y="2798064"/>
            <a:ext cx="4983480" cy="73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~  •  □  ↻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897880" y="3172968"/>
            <a:ext cx="53492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044184" y="3319272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66560" y="3310128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80760" y="3675888"/>
            <a:ext cx="4983480" cy="73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/ СЕГОДНЯ · НУЖНО / МИМО · НЕ ТРОГАЮ ДО ___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897880" y="4050792"/>
            <a:ext cx="53492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044184" y="4197096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66560" y="418795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стикеры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080760" y="4553712"/>
            <a:ext cx="4983480" cy="73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кожа, не катастрофа · два шага достаточно · завтра посмотрим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897880" y="4928616"/>
            <a:ext cx="53492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044184" y="5074920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766560" y="506577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бейджи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080760" y="5431536"/>
            <a:ext cx="4983480" cy="73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дней базы · trend survived · status creator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777240" y="5074920"/>
            <a:ext cx="4663440" cy="1097280"/>
          </a:xfrm>
          <a:prstGeom prst="roundRect">
            <a:avLst>
              <a:gd name="adj" fmla="val 66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41832" y="5184648"/>
            <a:ext cx="4334256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Манифест: “Мы не продаём идеальное лицо. Мы создаём простой уход и язык, который помогает понять, что нужно коже сейчас.”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modules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 Visual System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Status × Bathroom Object</a:t>
            </a:r>
            <a:endParaRPr lang="en-US" sz="1250" dirty="0"/>
          </a:p>
        </p:txBody>
      </p:sp>
      <p:pic>
        <p:nvPicPr>
          <p:cNvPr id="4" name="Image 0" descr="/mnt/data/a_wide_clean_modern_marketing_brand_present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5880"/>
            <a:ext cx="12191695" cy="49834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1325880"/>
            <a:ext cx="12191695" cy="4983480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40080" y="155448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04672" y="1664208"/>
            <a:ext cx="33284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Форма: молочно-белый / прозрачный пластик, хром, вода, крупная типографика.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80560" y="1554480"/>
            <a:ext cx="3337560" cy="685800"/>
          </a:xfrm>
          <a:prstGeom prst="roundRect">
            <a:avLst>
              <a:gd name="adj" fmla="val 10667"/>
            </a:avLst>
          </a:prstGeom>
          <a:solidFill>
            <a:srgbClr val="C9FF50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645152" y="1664208"/>
            <a:ext cx="30083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не закреплён за брендом — он закреплён за состоянием кожи.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77240" y="5440680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86968" y="5513832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911096" y="5440680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174AFF"/>
          </a:solidFill>
          <a:ln w="12700">
            <a:solidFill>
              <a:srgbClr val="174A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020824" y="5513832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calm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044952" y="5440680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154680" y="5513832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178808" y="5440680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4288536" y="5513832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dry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312664" y="5440680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422392" y="5513832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446520" y="5074920"/>
            <a:ext cx="475488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611112" y="5184648"/>
            <a:ext cx="442569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ловушка: выглядит не “детским” и не “взросло-лабораторным”, а как статус-система для реальной жизни.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 Open Rules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нужна, но аудитория несовершеннолетняя — границы жёсткие.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52578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77824" y="160934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600200" y="1600200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свободно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48920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логотипную конструкцию “СЕГОДНЯ: ____”, статусы, Blob, стикеры, мем-шаблоны, пользовательские названия режимов.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2971800"/>
            <a:ext cx="52578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77824" y="311810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600200" y="3108960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условно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3474720"/>
            <a:ext cx="48920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упаковочные макеты, физические наклейки, creator editions — после проверки брендом.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4251960"/>
            <a:ext cx="52578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77824" y="439826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600200" y="4389120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4754880"/>
            <a:ext cx="48920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claims, травля по внешности, “до/после” с унижением, соревнования “у кого хуже кожа”, опасные skincare-челленджи.</a:t>
            </a:r>
            <a:endParaRPr lang="en-US" sz="1300" dirty="0"/>
          </a:p>
        </p:txBody>
      </p:sp>
      <p:pic>
        <p:nvPicPr>
          <p:cNvPr id="16" name="Image 0" descr="/mnt/data/a_wide_stylized_collage_flat_lay_editorial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417320"/>
            <a:ext cx="5303520" cy="4251960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6537960" y="5760720"/>
            <a:ext cx="4892040" cy="548640"/>
          </a:xfrm>
          <a:prstGeom prst="roundRect">
            <a:avLst>
              <a:gd name="adj" fmla="val 13333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702552" y="5870448"/>
            <a:ext cx="4562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бренда: “не усиливать стыд”. Это и этический, и юридический safety-фильтр.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rules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 Temporal Playbook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остаётся узнаваемым, но меняет статус под сезон и жизнь аудитории.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52120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32104" y="1563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554480" y="15544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1920240"/>
            <a:ext cx="4846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· двоеточие · простая база · тон без стыда · идея изменчивости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5800" y="2697480"/>
            <a:ext cx="52120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32104" y="284378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554480" y="28346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переменно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68680" y="3200400"/>
            <a:ext cx="4846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· цвет · Blob · community phrase · sticker pack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0" y="141732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10528" y="1490472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543800" y="1499616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090A0B"/>
                </a:solidFill>
              </a:rPr>
              <a:t>сегодня: снова режим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8823960" y="141732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933688" y="1490472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9966960" y="1499616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090A0B"/>
                </a:solidFill>
              </a:rPr>
              <a:t>сегодня: база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6400800" y="2496312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510528" y="2569464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543800" y="257860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090A0B"/>
                </a:solidFill>
              </a:rPr>
              <a:t>сегодня: сухо</a:t>
            </a:r>
            <a:endParaRPr lang="en-US" sz="1060" dirty="0"/>
          </a:p>
        </p:txBody>
      </p:sp>
      <p:sp>
        <p:nvSpPr>
          <p:cNvPr id="21" name="Shape 19"/>
          <p:cNvSpPr/>
          <p:nvPr/>
        </p:nvSpPr>
        <p:spPr>
          <a:xfrm>
            <a:off x="8823960" y="2496312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933688" y="2569464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966960" y="257860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090A0B"/>
                </a:solidFill>
              </a:rPr>
              <a:t>сегодня: поменялось</a:t>
            </a:r>
            <a:endParaRPr lang="en-US" sz="1060" dirty="0"/>
          </a:p>
        </p:txBody>
      </p:sp>
      <p:sp>
        <p:nvSpPr>
          <p:cNvPr id="24" name="Shape 22"/>
          <p:cNvSpPr/>
          <p:nvPr/>
        </p:nvSpPr>
        <p:spPr>
          <a:xfrm>
            <a:off x="6400800" y="3575304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510528" y="3648456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543800" y="3657600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090A0B"/>
                </a:solidFill>
              </a:rPr>
              <a:t>сегодня: солнце</a:t>
            </a:r>
            <a:endParaRPr lang="en-US" sz="1060" dirty="0"/>
          </a:p>
        </p:txBody>
      </p:sp>
      <p:sp>
        <p:nvSpPr>
          <p:cNvPr id="27" name="Shape 25"/>
          <p:cNvSpPr/>
          <p:nvPr/>
        </p:nvSpPr>
        <p:spPr>
          <a:xfrm>
            <a:off x="8823960" y="3575304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933688" y="3648456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9966960" y="3657600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090A0B"/>
                </a:solidFill>
              </a:rPr>
              <a:t>сегодня: не дома</a:t>
            </a:r>
            <a:endParaRPr lang="en-US" sz="1060" dirty="0"/>
          </a:p>
        </p:txBody>
      </p:sp>
      <p:sp>
        <p:nvSpPr>
          <p:cNvPr id="30" name="Shape 28"/>
          <p:cNvSpPr/>
          <p:nvPr/>
        </p:nvSpPr>
        <p:spPr>
          <a:xfrm>
            <a:off x="777240" y="5074920"/>
            <a:ext cx="1033272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41832" y="5184648"/>
            <a:ext cx="100035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Инфоповод не становится постом “у нас сезон”. Он становится новым статусом, который люди начинают использовать.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temporal playbook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18. Stewardship Model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не диктует. Бренд фасилитирует безопасное соавторство.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417320"/>
            <a:ext cx="32461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59536" y="1563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581912" y="15544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Core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96112" y="192024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безопасность, качество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16552" y="1417320"/>
            <a:ext cx="32461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62856" y="1563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BDE6FF"/>
          </a:solidFill>
          <a:ln w="12700">
            <a:solidFill>
              <a:srgbClr val="BDE6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285232" y="15544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 Board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99432" y="192024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+ дерматологическая экспертиза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119872" y="1417320"/>
            <a:ext cx="32461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266176" y="15636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988552" y="15544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Lead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02752" y="192024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ритуалы, tone, модерация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13232" y="3017520"/>
            <a:ext cx="32461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59536" y="31638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581912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Council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96112" y="352044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15–18 на язык и механику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416552" y="3017520"/>
            <a:ext cx="32461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562856" y="31638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285232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Creators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99432" y="352044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статусы, стикеры, шаблоны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19872" y="3017520"/>
            <a:ext cx="324612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D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266176" y="3163824"/>
            <a:ext cx="594360" cy="256032"/>
          </a:xfrm>
          <a:prstGeom prst="roundRect">
            <a:avLst>
              <a:gd name="adj" fmla="val 21429"/>
            </a:avLst>
          </a:prstGeom>
          <a:solidFill>
            <a:srgbClr val="174AFF"/>
          </a:solidFill>
          <a:ln w="12700">
            <a:solidFill>
              <a:srgbClr val="174A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988552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302752" y="3520440"/>
            <a:ext cx="2880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решает, что становится официальным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77240" y="5257800"/>
            <a:ext cx="1042416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41832" y="5367528"/>
            <a:ext cx="1009497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Принцип: бренд не говорит “мы знаем, что вам нравится”. Он показывает: “вот что вы сами сделали частью системы”.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stewardship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 Dissolved Scorecard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метрика — не подписчики, а самостоятельная жизнь модулей.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291840" cy="1234440"/>
          </a:xfrm>
          <a:prstGeom prst="roundRect">
            <a:avLst>
              <a:gd name="adj" fmla="val 740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E2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50392" y="158191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4A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пишут “сегодня:” без бренда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50392" y="2148840"/>
            <a:ext cx="2962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spread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434840" y="1417320"/>
            <a:ext cx="3291840" cy="1234440"/>
          </a:xfrm>
          <a:prstGeom prst="roundRect">
            <a:avLst>
              <a:gd name="adj" fmla="val 740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E2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99432" y="158191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9FF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user status-карточек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99432" y="2148840"/>
            <a:ext cx="2962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remix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183880" y="1417320"/>
            <a:ext cx="3291840" cy="1234440"/>
          </a:xfrm>
          <a:prstGeom prst="roundRect">
            <a:avLst>
              <a:gd name="adj" fmla="val 740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E2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48472" y="158191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7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status вошли в kit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348472" y="2148840"/>
            <a:ext cx="2962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co-creation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85800" y="3108960"/>
            <a:ext cx="3291840" cy="1234440"/>
          </a:xfrm>
          <a:prstGeom prst="roundRect">
            <a:avLst>
              <a:gd name="adj" fmla="val 740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E2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0392" y="327355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BA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участие в “как?”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50392" y="3840480"/>
            <a:ext cx="2962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ritual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434840" y="3108960"/>
            <a:ext cx="3291840" cy="1234440"/>
          </a:xfrm>
          <a:prstGeom prst="roundRect">
            <a:avLst>
              <a:gd name="adj" fmla="val 740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E2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99432" y="327355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E4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без задания бренда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99432" y="3840480"/>
            <a:ext cx="2962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UGC autonomy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183880" y="3108960"/>
            <a:ext cx="3291840" cy="1234440"/>
          </a:xfrm>
          <a:prstGeom prst="roundRect">
            <a:avLst>
              <a:gd name="adj" fmla="val 7407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E2E6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348472" y="3273552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DE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покупка starter set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348472" y="3840480"/>
            <a:ext cx="2962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trust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005840" y="5285232"/>
            <a:ext cx="10058400" cy="731520"/>
          </a:xfrm>
          <a:prstGeom prst="roundRect">
            <a:avLst>
              <a:gd name="adj" fmla="val 10000"/>
            </a:avLst>
          </a:prstGeom>
          <a:solidFill>
            <a:srgbClr val="C9FF50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170432" y="5394960"/>
            <a:ext cx="9729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доверия: иногда лучший ответ бренда — “тебе сегодня ничего больше покупать не нужно”.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 Launch &amp; Test — 4 недели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30352" y="96012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— не запуск бренда. Старт — запуск поведения.</a:t>
            </a:r>
            <a:endParaRPr lang="en-US" sz="1250" dirty="0"/>
          </a:p>
        </p:txBody>
      </p:sp>
      <p:pic>
        <p:nvPicPr>
          <p:cNvPr id="4" name="Image 0" descr="/mnt/data/a_clean_high_end_realistic_product_photography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80" y="1325880"/>
            <a:ext cx="4462272" cy="55321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527048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C9FF50"/>
          </a:solidFill>
          <a:ln w="12700">
            <a:solidFill>
              <a:srgbClr val="C9FF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95528" y="1600200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1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810512" y="154533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0A0B"/>
                </a:solidFill>
              </a:rPr>
              <a:t>Language test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703320" y="1545336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</a:rPr>
              <a:t>3 названия + 3 визуальные территории + 10–15 status-фраз. Проверяем у 15–18 и отдельно у родителей.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85800" y="2624328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FFE45F"/>
          </a:solidFill>
          <a:ln w="12700">
            <a:solidFill>
              <a:srgbClr val="FFE4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95528" y="2697480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2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810512" y="264261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0A0B"/>
                </a:solidFill>
              </a:rPr>
              <a:t>Artifact test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703320" y="2642616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</a:rPr>
              <a:t>Telegram/VK-конструктор “СЕГОДНЯ: ____”. Цель — не регистрация, а создание и пересылка карточки.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85800" y="3721608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CBA4FF"/>
          </a:solidFill>
          <a:ln w="12700">
            <a:solidFill>
              <a:srgbClr val="CBA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95528" y="3794760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3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810512" y="373989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0A0B"/>
                </a:solidFill>
              </a:rPr>
              <a:t>Ritual test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703320" y="3739896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</a:rPr>
              <a:t>“сегодня: как?”, “нужно / мимо”, “режим: база”. Смотрим, что люди повторяют сами.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85800" y="4818888"/>
            <a:ext cx="960120" cy="347472"/>
          </a:xfrm>
          <a:prstGeom prst="roundRect">
            <a:avLst>
              <a:gd name="adj" fmla="val 21053"/>
            </a:avLst>
          </a:prstGeom>
          <a:solidFill>
            <a:srgbClr val="FF7568"/>
          </a:solidFill>
          <a:ln w="12700">
            <a:solidFill>
              <a:srgbClr val="FF756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95528" y="4892040"/>
            <a:ext cx="740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4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810512" y="48371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0A0B"/>
                </a:solidFill>
              </a:rPr>
              <a:t>Product test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703320" y="4837176"/>
            <a:ext cx="3246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090A0B"/>
                </a:solidFill>
              </a:rPr>
              <a:t>3 макета starter kit, цена, концепция 01 / 02 / 03 / SOS. Проверяем желание купить и оплатить.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77240" y="5760720"/>
            <a:ext cx="6537960" cy="594360"/>
          </a:xfrm>
          <a:prstGeom prst="roundRect">
            <a:avLst>
              <a:gd name="adj" fmla="val 12308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941832" y="5870448"/>
            <a:ext cx="620877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90A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Go/no-go сигнал: подростки сами придумывают “сегодня:” и отправляют друг другу без просьбы бренда.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411480" y="64465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&amp; test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2296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F66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dissolved brand · skincare 15–18 · Russia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2061</Words>
  <Application>Microsoft Office PowerPoint</Application>
  <PresentationFormat>Широкоэкранный</PresentationFormat>
  <Paragraphs>366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СЕГОДНЯ: dissolved brand presentation</dc:title>
  <dc:subject>Dissolved brand strategy for youth skincare brand in Russia</dc:subject>
  <dc:creator>OpenAI</dc:creator>
  <cp:lastModifiedBy>Alex Drobyshevsky</cp:lastModifiedBy>
  <cp:revision>5</cp:revision>
  <dcterms:created xsi:type="dcterms:W3CDTF">2026-09-30T09:40:39Z</dcterms:created>
  <dcterms:modified xsi:type="dcterms:W3CDTF">2026-09-30T10:55:53Z</dcterms:modified>
</cp:coreProperties>
</file>